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Lora"/>
      <p:regular r:id="rId46"/>
      <p:bold r:id="rId47"/>
      <p:italic r:id="rId48"/>
      <p:boldItalic r:id="rId49"/>
    </p:embeddedFont>
    <p:embeddedFont>
      <p:font typeface="Comforta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ora-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ora-italic.fntdata"/><Relationship Id="rId47" Type="http://schemas.openxmlformats.org/officeDocument/2006/relationships/font" Target="fonts/Lora-bold.fntdata"/><Relationship Id="rId49"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mfortaa-bold.fntdata"/><Relationship Id="rId50" Type="http://schemas.openxmlformats.org/officeDocument/2006/relationships/font" Target="fonts/Comforta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85f01a4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85f01a4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5ab84065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5ab84065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85f01a40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85f01a40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QC step is just looking at distributions in data and removing low quality cells from analysis</a:t>
            </a:r>
            <a:endParaRPr/>
          </a:p>
          <a:p>
            <a:pPr indent="-298450" lvl="0" marL="457200" rtl="0" algn="l">
              <a:spcBef>
                <a:spcPts val="0"/>
              </a:spcBef>
              <a:spcAft>
                <a:spcPts val="0"/>
              </a:spcAft>
              <a:buSzPts val="1100"/>
              <a:buChar char="-"/>
            </a:pPr>
            <a:r>
              <a:rPr lang="en"/>
              <a:t>We looked at n of genes detected </a:t>
            </a:r>
            <a:r>
              <a:rPr lang="en"/>
              <a:t>across cell types </a:t>
            </a:r>
            <a:r>
              <a:rPr lang="en"/>
              <a:t>--- plot , total counts --- plot  and % reads mapped to mitochondrial genome --- plot</a:t>
            </a:r>
            <a:endParaRPr/>
          </a:p>
          <a:p>
            <a:pPr indent="-298450" lvl="1" marL="914400" rtl="0" algn="l">
              <a:spcBef>
                <a:spcPts val="0"/>
              </a:spcBef>
              <a:spcAft>
                <a:spcPts val="0"/>
              </a:spcAft>
              <a:buSzPts val="1100"/>
              <a:buChar char="-"/>
            </a:pPr>
            <a:r>
              <a:rPr lang="en"/>
              <a:t>Explain 1 - distribution of genes detected in each cell type</a:t>
            </a:r>
            <a:endParaRPr/>
          </a:p>
          <a:p>
            <a:pPr indent="-298450" lvl="1" marL="914400" rtl="0" algn="l">
              <a:spcBef>
                <a:spcPts val="0"/>
              </a:spcBef>
              <a:spcAft>
                <a:spcPts val="0"/>
              </a:spcAft>
              <a:buSzPts val="1100"/>
              <a:buChar char="-"/>
            </a:pPr>
            <a:r>
              <a:rPr lang="en"/>
              <a:t>Explain 2 - shows that </a:t>
            </a:r>
            <a:r>
              <a:rPr lang="en"/>
              <a:t>each cell received similar n of reads </a:t>
            </a:r>
            <a:endParaRPr/>
          </a:p>
          <a:p>
            <a:pPr indent="-298450" lvl="2" marL="1371600" rtl="0" algn="l">
              <a:spcBef>
                <a:spcPts val="0"/>
              </a:spcBef>
              <a:spcAft>
                <a:spcPts val="0"/>
              </a:spcAft>
              <a:buSzPts val="1100"/>
              <a:buChar char="-"/>
            </a:pPr>
            <a:r>
              <a:rPr lang="en"/>
              <a:t>Might be important to note for our downstream analysis - where our model might not be able to predict these cell types accurately due to the low n of features. And we sort of see that 2 of these genes do not separate well, but overlap with other clusters in our dimensionality reduction part…  </a:t>
            </a:r>
            <a:endParaRPr/>
          </a:p>
          <a:p>
            <a:pPr indent="-298450" lvl="1" marL="914400" rtl="0" algn="l">
              <a:spcBef>
                <a:spcPts val="0"/>
              </a:spcBef>
              <a:spcAft>
                <a:spcPts val="0"/>
              </a:spcAft>
              <a:buSzPts val="1100"/>
              <a:buChar char="-"/>
            </a:pPr>
            <a:r>
              <a:rPr lang="en"/>
              <a:t>Explain 3 -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If cells are dead, you would see more mitochondrial genes</a:t>
            </a:r>
            <a:endParaRPr/>
          </a:p>
          <a:p>
            <a:pPr indent="-298450" lvl="1" marL="914400" rtl="0" algn="l">
              <a:spcBef>
                <a:spcPts val="0"/>
              </a:spcBef>
              <a:spcAft>
                <a:spcPts val="0"/>
              </a:spcAft>
              <a:buSzPts val="1100"/>
              <a:buChar char="-"/>
            </a:pPr>
            <a:r>
              <a:rPr lang="en"/>
              <a:t>If gene name start with ml, get rid of it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85f01a40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85f01a40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Normalization - to reduce technical intodurced during our workflow </a:t>
            </a:r>
            <a:endParaRPr/>
          </a:p>
          <a:p>
            <a:pPr indent="-298450" lvl="0" marL="457200" rtl="0" algn="l">
              <a:spcBef>
                <a:spcPts val="0"/>
              </a:spcBef>
              <a:spcAft>
                <a:spcPts val="0"/>
              </a:spcAft>
              <a:buSzPts val="1100"/>
              <a:buChar char="●"/>
            </a:pPr>
            <a:r>
              <a:rPr lang="en"/>
              <a:t>In scRNA seq, there are multiple steps, and noise is introduced in every step, so we need to account for that </a:t>
            </a:r>
            <a:endParaRPr/>
          </a:p>
          <a:p>
            <a:pPr indent="-298450" lvl="0" marL="457200" rtl="0" algn="l">
              <a:spcBef>
                <a:spcPts val="0"/>
              </a:spcBef>
              <a:spcAft>
                <a:spcPts val="0"/>
              </a:spcAft>
              <a:buSzPts val="1100"/>
              <a:buChar char="●"/>
            </a:pPr>
            <a:r>
              <a:rPr lang="en"/>
              <a:t>We chose CPM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CPM = read counts per gene / total number of counts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85f01a40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85f01a40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select features is by selecting highly variable genes -</a:t>
            </a:r>
            <a:endParaRPr/>
          </a:p>
          <a:p>
            <a:pPr indent="-298450" lvl="0" marL="457200" rtl="0" algn="l">
              <a:spcBef>
                <a:spcPts val="0"/>
              </a:spcBef>
              <a:spcAft>
                <a:spcPts val="0"/>
              </a:spcAft>
              <a:buSzPts val="1100"/>
              <a:buChar char="-"/>
            </a:pPr>
            <a:r>
              <a:rPr lang="en"/>
              <a:t>We identify highly </a:t>
            </a:r>
            <a:r>
              <a:rPr lang="en"/>
              <a:t>variable</a:t>
            </a:r>
            <a:r>
              <a:rPr lang="en"/>
              <a:t> genes using the mean-variance plot </a:t>
            </a:r>
            <a:r>
              <a:rPr b="1" lang="en"/>
              <a:t>where we plot variance of each gene </a:t>
            </a:r>
            <a:r>
              <a:rPr b="1" lang="en"/>
              <a:t>expression across all cells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Then we need to select highly variable genes:</a:t>
            </a:r>
            <a:endParaRPr/>
          </a:p>
          <a:p>
            <a:pPr indent="-298450" lvl="0" marL="457200" rtl="0" algn="l">
              <a:spcBef>
                <a:spcPts val="0"/>
              </a:spcBef>
              <a:spcAft>
                <a:spcPts val="0"/>
              </a:spcAft>
              <a:buSzPts val="1100"/>
              <a:buChar char="-"/>
            </a:pPr>
            <a:r>
              <a:rPr lang="en"/>
              <a:t>So a fitted line can be drawn on the plot showing an estimate of variance due to technical noise</a:t>
            </a:r>
            <a:endParaRPr/>
          </a:p>
          <a:p>
            <a:pPr indent="-298450" lvl="0" marL="457200" rtl="0" algn="l">
              <a:spcBef>
                <a:spcPts val="0"/>
              </a:spcBef>
              <a:spcAft>
                <a:spcPts val="0"/>
              </a:spcAft>
              <a:buSzPts val="1100"/>
              <a:buChar char="-"/>
            </a:pPr>
            <a:r>
              <a:rPr lang="en"/>
              <a:t>Mean - variance trade off -- if we select more genes, we would increase the variance but reduce bias and vice versa</a:t>
            </a:r>
            <a:endParaRPr/>
          </a:p>
          <a:p>
            <a:pPr indent="-298450" lvl="1" marL="914400" rtl="0" algn="l">
              <a:spcBef>
                <a:spcPts val="0"/>
              </a:spcBef>
              <a:spcAft>
                <a:spcPts val="0"/>
              </a:spcAft>
              <a:buSzPts val="1100"/>
              <a:buChar char="-"/>
            </a:pPr>
            <a:r>
              <a:rPr lang="en"/>
              <a:t>Select 2857</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Dispersion = variance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Genes with the largest variances in log-values will contribute most to the Euclidean distances between cells during dimensionality reduction and clustering</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04c0da0d4_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04c0da0d4_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85f01a40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85f01a40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C3E50"/>
                </a:solidFill>
                <a:highlight>
                  <a:srgbClr val="FFFFFF"/>
                </a:highlight>
              </a:rPr>
              <a:t>the percentage of variance explained by each one </a:t>
            </a:r>
            <a:endParaRPr sz="1150">
              <a:solidFill>
                <a:srgbClr val="2C3E50"/>
              </a:solidFill>
              <a:highlight>
                <a:srgbClr val="FFFFFF"/>
              </a:highlight>
            </a:endParaRPr>
          </a:p>
          <a:p>
            <a:pPr indent="0" lvl="0" marL="0" rtl="0" algn="l">
              <a:spcBef>
                <a:spcPts val="0"/>
              </a:spcBef>
              <a:spcAft>
                <a:spcPts val="0"/>
              </a:spcAft>
              <a:buNone/>
            </a:pPr>
            <a:r>
              <a:t/>
            </a:r>
            <a:endParaRPr sz="1150">
              <a:solidFill>
                <a:srgbClr val="2C3E50"/>
              </a:solidFill>
              <a:highlight>
                <a:srgbClr val="FFFFFF"/>
              </a:highlight>
            </a:endParaRPr>
          </a:p>
          <a:p>
            <a:pPr indent="0" lvl="0" marL="0" rtl="0" algn="l">
              <a:spcBef>
                <a:spcPts val="0"/>
              </a:spcBef>
              <a:spcAft>
                <a:spcPts val="0"/>
              </a:spcAft>
              <a:buNone/>
            </a:pPr>
            <a:r>
              <a:rPr lang="en" sz="1150">
                <a:solidFill>
                  <a:srgbClr val="2C3E50"/>
                </a:solidFill>
                <a:highlight>
                  <a:srgbClr val="FFFFFF"/>
                </a:highlight>
              </a:rPr>
              <a:t>M’ by n’: M’ should be the number of PCs we chosen…  n’ is the number of cells that passed the quality control.</a:t>
            </a:r>
            <a:endParaRPr sz="1150">
              <a:solidFill>
                <a:srgbClr val="2C3E50"/>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04c0da0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04c0da0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 just wanted to show results from out PCA:</a:t>
            </a:r>
            <a:endParaRPr b="1"/>
          </a:p>
          <a:p>
            <a:pPr indent="-298450" lvl="0" marL="457200" rtl="0" algn="l">
              <a:spcBef>
                <a:spcPts val="0"/>
              </a:spcBef>
              <a:spcAft>
                <a:spcPts val="0"/>
              </a:spcAft>
              <a:buSzPts val="1100"/>
              <a:buChar char="-"/>
            </a:pPr>
            <a:r>
              <a:rPr lang="en"/>
              <a:t>By </a:t>
            </a:r>
            <a:r>
              <a:rPr lang="en"/>
              <a:t>running</a:t>
            </a:r>
            <a:r>
              <a:rPr lang="en"/>
              <a:t> PCa on our data we got </a:t>
            </a:r>
            <a:r>
              <a:rPr b="1" lang="en"/>
              <a:t>2 important tables that we used moving forward</a:t>
            </a:r>
            <a:r>
              <a:rPr lang="en"/>
              <a:t>. The first is cell embedding and second is feature loading. </a:t>
            </a:r>
            <a:endParaRPr/>
          </a:p>
          <a:p>
            <a:pPr indent="-298450" lvl="0" marL="457200" rtl="0" algn="l">
              <a:spcBef>
                <a:spcPts val="0"/>
              </a:spcBef>
              <a:spcAft>
                <a:spcPts val="0"/>
              </a:spcAft>
              <a:buSzPts val="1100"/>
              <a:buChar char="-"/>
            </a:pPr>
            <a:r>
              <a:rPr b="1" lang="en"/>
              <a:t>Cell embeddings</a:t>
            </a:r>
            <a:r>
              <a:rPr lang="en"/>
              <a:t>: </a:t>
            </a:r>
            <a:r>
              <a:rPr lang="en"/>
              <a:t>Stores the coordinates for each cell in low-dimensional space. </a:t>
            </a:r>
            <a:endParaRPr/>
          </a:p>
          <a:p>
            <a:pPr indent="-298450" lvl="0" marL="457200" rtl="0" algn="l">
              <a:spcBef>
                <a:spcPts val="0"/>
              </a:spcBef>
              <a:spcAft>
                <a:spcPts val="0"/>
              </a:spcAft>
              <a:buSzPts val="1100"/>
              <a:buChar char="-"/>
            </a:pPr>
            <a:r>
              <a:rPr b="1" lang="en"/>
              <a:t>The second one is feature loadings table</a:t>
            </a:r>
            <a:r>
              <a:rPr lang="en"/>
              <a:t>: Stores the weight for each feature along each dimension. Or the eigenvalues and eigenvectors used for the transformation of our data. </a:t>
            </a:r>
            <a:endParaRPr/>
          </a:p>
          <a:p>
            <a:pPr indent="-298450" lvl="0" marL="457200" rtl="0" algn="l">
              <a:spcBef>
                <a:spcPts val="0"/>
              </a:spcBef>
              <a:spcAft>
                <a:spcPts val="0"/>
              </a:spcAft>
              <a:buSzPts val="1100"/>
              <a:buChar char="-"/>
            </a:pPr>
            <a:r>
              <a:rPr b="1" lang="en"/>
              <a:t>These values were used to transform the 2020 data we will use prediction.</a:t>
            </a:r>
            <a:endParaRPr b="1"/>
          </a:p>
          <a:p>
            <a:pPr indent="0" lvl="0" marL="0" rtl="0" algn="l">
              <a:spcBef>
                <a:spcPts val="0"/>
              </a:spcBef>
              <a:spcAft>
                <a:spcPts val="0"/>
              </a:spcAft>
              <a:buNone/>
            </a:pPr>
            <a:r>
              <a:rPr lang="en"/>
              <a:t> </a:t>
            </a:r>
            <a:endParaRPr/>
          </a:p>
          <a:p>
            <a:pPr indent="0" lvl="0" marL="0" rtl="0" algn="l">
              <a:spcBef>
                <a:spcPts val="0"/>
              </a:spcBef>
              <a:spcAft>
                <a:spcPts val="0"/>
              </a:spcAft>
              <a:buNone/>
            </a:pPr>
            <a:r>
              <a:rPr lang="en"/>
              <a:t>6125 = n of cells</a:t>
            </a:r>
            <a:endParaRPr/>
          </a:p>
          <a:p>
            <a:pPr indent="0" lvl="0" marL="0" rtl="0" algn="l">
              <a:spcBef>
                <a:spcPts val="0"/>
              </a:spcBef>
              <a:spcAft>
                <a:spcPts val="0"/>
              </a:spcAft>
              <a:buNone/>
            </a:pPr>
            <a:r>
              <a:rPr lang="en"/>
              <a:t>2857 = n of high variance genes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79c46425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79c46425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Data can be separated well enough</a:t>
            </a:r>
            <a:endParaRPr/>
          </a:p>
          <a:p>
            <a:pPr indent="-298450" lvl="0" marL="457200" rtl="0" algn="l">
              <a:spcBef>
                <a:spcPts val="0"/>
              </a:spcBef>
              <a:spcAft>
                <a:spcPts val="0"/>
              </a:spcAft>
              <a:buSzPts val="1100"/>
              <a:buChar char="-"/>
            </a:pPr>
            <a:r>
              <a:rPr lang="en"/>
              <a:t>Note that we have 7 different cell types - Our model will be used to predict these 7 cell types within our 2020 dataset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85f01a40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85f01a40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already know the cell types, so we want to see if PCA and UMAP can do well in clustering and differentiating between each cell types - and they did! So we can use </a:t>
            </a:r>
            <a:r>
              <a:rPr lang="en"/>
              <a:t>dimensionality</a:t>
            </a:r>
            <a:r>
              <a:rPr lang="en"/>
              <a:t> reduction in our test set such that we don’t lose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50">
                <a:solidFill>
                  <a:srgbClr val="2C3E50"/>
                </a:solidFill>
                <a:highlight>
                  <a:srgbClr val="FFFFFF"/>
                </a:highlight>
              </a:rPr>
              <a:t> Both cells and features are ordered according to their PCA scores.</a:t>
            </a:r>
            <a:endParaRPr sz="1150">
              <a:solidFill>
                <a:srgbClr val="2C3E50"/>
              </a:solidFill>
              <a:highlight>
                <a:srgbClr val="FFFFFF"/>
              </a:highlight>
            </a:endParaRPr>
          </a:p>
          <a:p>
            <a:pPr indent="0" lvl="0" marL="0" rtl="0" algn="l">
              <a:spcBef>
                <a:spcPts val="0"/>
              </a:spcBef>
              <a:spcAft>
                <a:spcPts val="0"/>
              </a:spcAft>
              <a:buNone/>
            </a:pPr>
            <a:r>
              <a:rPr lang="en" sz="1150">
                <a:solidFill>
                  <a:srgbClr val="2C3E50"/>
                </a:solidFill>
                <a:highlight>
                  <a:srgbClr val="FFFFFF"/>
                </a:highlight>
              </a:rPr>
              <a:t># Shall we add the pcs’ heatmap plot here for further </a:t>
            </a:r>
            <a:r>
              <a:rPr lang="en" sz="1150">
                <a:solidFill>
                  <a:srgbClr val="2C3E50"/>
                </a:solidFill>
                <a:highlight>
                  <a:srgbClr val="FFFFFF"/>
                </a:highlight>
              </a:rPr>
              <a:t>explanation</a:t>
            </a:r>
            <a:r>
              <a:rPr lang="en" sz="1150">
                <a:solidFill>
                  <a:srgbClr val="2C3E50"/>
                </a:solidFill>
                <a:highlight>
                  <a:srgbClr val="FFFFFF"/>
                </a:highlight>
              </a:rPr>
              <a:t>?</a:t>
            </a:r>
            <a:endParaRPr sz="1150">
              <a:solidFill>
                <a:srgbClr val="2C3E50"/>
              </a:solidFill>
              <a:highlight>
                <a:srgbClr val="FFFFFF"/>
              </a:highlight>
            </a:endParaRPr>
          </a:p>
          <a:p>
            <a:pPr indent="0" lvl="0" marL="0" rtl="0" algn="l">
              <a:spcBef>
                <a:spcPts val="0"/>
              </a:spcBef>
              <a:spcAft>
                <a:spcPts val="0"/>
              </a:spcAft>
              <a:buNone/>
            </a:pPr>
            <a:r>
              <a:t/>
            </a:r>
            <a:endParaRPr sz="1150">
              <a:solidFill>
                <a:srgbClr val="2C3E50"/>
              </a:solidFill>
              <a:highlight>
                <a:srgbClr val="FFFFFF"/>
              </a:highlight>
            </a:endParaRPr>
          </a:p>
          <a:p>
            <a:pPr indent="-301625" lvl="0" marL="457200" rtl="0" algn="l">
              <a:spcBef>
                <a:spcPts val="0"/>
              </a:spcBef>
              <a:spcAft>
                <a:spcPts val="0"/>
              </a:spcAft>
              <a:buClr>
                <a:srgbClr val="2C3E50"/>
              </a:buClr>
              <a:buSzPts val="1150"/>
              <a:buChar char="-"/>
            </a:pPr>
            <a:r>
              <a:rPr lang="en" sz="1150">
                <a:solidFill>
                  <a:srgbClr val="2C3E50"/>
                </a:solidFill>
                <a:highlight>
                  <a:srgbClr val="FFFFFF"/>
                </a:highlight>
              </a:rPr>
              <a:t>Sncg and Serpinf1 overlaps with another clusters and do not separate well here - probably because n of features low for these cells, and we’re using only 2 </a:t>
            </a:r>
            <a:r>
              <a:rPr lang="en" sz="1150">
                <a:solidFill>
                  <a:srgbClr val="2C3E50"/>
                </a:solidFill>
                <a:highlight>
                  <a:srgbClr val="FFFFFF"/>
                </a:highlight>
              </a:rPr>
              <a:t>principal</a:t>
            </a:r>
            <a:r>
              <a:rPr lang="en" sz="1150">
                <a:solidFill>
                  <a:srgbClr val="2C3E50"/>
                </a:solidFill>
                <a:highlight>
                  <a:srgbClr val="FFFFFF"/>
                </a:highlight>
              </a:rPr>
              <a:t> components here capturing features w highest variance. The variance of genes in these cells might not be captured in these 2 PCs but other </a:t>
            </a:r>
            <a:r>
              <a:rPr lang="en" sz="1150">
                <a:solidFill>
                  <a:srgbClr val="2C3E50"/>
                </a:solidFill>
                <a:highlight>
                  <a:srgbClr val="FFFFFF"/>
                </a:highlight>
              </a:rPr>
              <a:t>higher PCs.</a:t>
            </a:r>
            <a:r>
              <a:rPr lang="en" sz="1150">
                <a:solidFill>
                  <a:srgbClr val="2C3E50"/>
                </a:solidFill>
                <a:highlight>
                  <a:srgbClr val="FFFFFF"/>
                </a:highlight>
              </a:rPr>
              <a:t> </a:t>
            </a:r>
            <a:endParaRPr sz="1150">
              <a:solidFill>
                <a:srgbClr val="2C3E50"/>
              </a:solidFill>
              <a:highlight>
                <a:srgbClr val="FFFFFF"/>
              </a:highlight>
            </a:endParaRPr>
          </a:p>
          <a:p>
            <a:pPr indent="-301625" lvl="0" marL="457200" rtl="0" algn="l">
              <a:spcBef>
                <a:spcPts val="0"/>
              </a:spcBef>
              <a:spcAft>
                <a:spcPts val="0"/>
              </a:spcAft>
              <a:buClr>
                <a:srgbClr val="2C3E50"/>
              </a:buClr>
              <a:buSzPts val="1150"/>
              <a:buChar char="-"/>
            </a:pPr>
            <a:r>
              <a:rPr lang="en" sz="1150">
                <a:solidFill>
                  <a:srgbClr val="2C3E50"/>
                </a:solidFill>
                <a:highlight>
                  <a:srgbClr val="FFFFFF"/>
                </a:highlight>
              </a:rPr>
              <a:t>Meis2 on the other hand still sepatrates well - the genes in Meis2 might be have high variance and included in the first 2 PCs</a:t>
            </a:r>
            <a:endParaRPr sz="1150">
              <a:solidFill>
                <a:srgbClr val="2C3E50"/>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85f01a40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85f01a40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85f01a4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85f01a4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goes into our Analysis, we first review our challenge </a:t>
            </a:r>
            <a:r>
              <a:rPr lang="en"/>
              <a:t>background in short</a:t>
            </a:r>
            <a:endParaRPr/>
          </a:p>
          <a:p>
            <a:pPr indent="0" lvl="0" marL="0" rtl="0" algn="l">
              <a:spcBef>
                <a:spcPts val="0"/>
              </a:spcBef>
              <a:spcAft>
                <a:spcPts val="0"/>
              </a:spcAft>
              <a:buNone/>
            </a:pPr>
            <a:r>
              <a:rPr lang="en"/>
              <a:t>x`x`x`</a:t>
            </a:r>
            <a:r>
              <a:rPr lang="en"/>
              <a:t>...</a:t>
            </a:r>
            <a:endParaRPr/>
          </a:p>
          <a:p>
            <a:pPr indent="0" lvl="0" marL="0" rtl="0" algn="l">
              <a:spcBef>
                <a:spcPts val="0"/>
              </a:spcBef>
              <a:spcAft>
                <a:spcPts val="0"/>
              </a:spcAft>
              <a:buNone/>
            </a:pPr>
            <a:r>
              <a:rPr lang="en"/>
              <a:t>Talk about the region - and cell types we have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032e27d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032e27d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a:t>
            </a:r>
            <a:endParaRPr/>
          </a:p>
          <a:p>
            <a:pPr indent="0" lvl="0" marL="0" rtl="0" algn="l">
              <a:spcBef>
                <a:spcPts val="0"/>
              </a:spcBef>
              <a:spcAft>
                <a:spcPts val="0"/>
              </a:spcAft>
              <a:buNone/>
            </a:pPr>
            <a:r>
              <a:rPr lang="en"/>
              <a:t>Recurrent neural networks</a:t>
            </a:r>
            <a:endParaRPr/>
          </a:p>
          <a:p>
            <a:pPr indent="0" lvl="0" marL="0" rtl="0" algn="l">
              <a:spcBef>
                <a:spcPts val="0"/>
              </a:spcBef>
              <a:spcAft>
                <a:spcPts val="0"/>
              </a:spcAft>
              <a:buNone/>
            </a:pPr>
            <a:r>
              <a:rPr lang="en"/>
              <a:t>Multiple regression</a:t>
            </a:r>
            <a:endParaRPr/>
          </a:p>
          <a:p>
            <a:pPr indent="0" lvl="0" marL="0" rtl="0" algn="l">
              <a:spcBef>
                <a:spcPts val="0"/>
              </a:spcBef>
              <a:spcAft>
                <a:spcPts val="0"/>
              </a:spcAft>
              <a:buNone/>
            </a:pPr>
            <a:r>
              <a:rPr lang="en"/>
              <a:t>Random forest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Rerun the analysis on the 2020 paper till PCA, plot the 2020’s PCA and UMAP to see if it is similar with 2018’s result</a:t>
            </a:r>
            <a:endParaRPr/>
          </a:p>
          <a:p>
            <a:pPr indent="-298450" lvl="0" marL="457200" rtl="0" algn="l">
              <a:spcBef>
                <a:spcPts val="0"/>
              </a:spcBef>
              <a:spcAft>
                <a:spcPts val="0"/>
              </a:spcAft>
              <a:buSzPts val="1100"/>
              <a:buAutoNum type="arabicPeriod"/>
            </a:pPr>
            <a:r>
              <a:rPr lang="en"/>
              <a:t>Set training data and test data based on 2018 data’s first 30 PCA</a:t>
            </a:r>
            <a:endParaRPr/>
          </a:p>
          <a:p>
            <a:pPr indent="-298450" lvl="0" marL="457200" rtl="0" algn="l">
              <a:spcBef>
                <a:spcPts val="0"/>
              </a:spcBef>
              <a:spcAft>
                <a:spcPts val="0"/>
              </a:spcAft>
              <a:buSzPts val="1100"/>
              <a:buAutoNum type="arabicPeriod"/>
            </a:pPr>
            <a:r>
              <a:rPr lang="en"/>
              <a:t>Try multiple regression, neural network, random forest in 2018’s data - performance</a:t>
            </a:r>
            <a:endParaRPr/>
          </a:p>
          <a:p>
            <a:pPr indent="-298450" lvl="1" marL="914400" rtl="0" algn="l">
              <a:spcBef>
                <a:spcPts val="0"/>
              </a:spcBef>
              <a:spcAft>
                <a:spcPts val="0"/>
              </a:spcAft>
              <a:buSzPts val="1100"/>
              <a:buAutoNum type="alphaLcPeriod"/>
            </a:pPr>
            <a:r>
              <a:rPr lang="en"/>
              <a:t>Test robustness using bootstrap approach</a:t>
            </a:r>
            <a:endParaRPr/>
          </a:p>
          <a:p>
            <a:pPr indent="-298450" lvl="0" marL="457200" rtl="0" algn="l">
              <a:spcBef>
                <a:spcPts val="0"/>
              </a:spcBef>
              <a:spcAft>
                <a:spcPts val="0"/>
              </a:spcAft>
              <a:buSzPts val="1100"/>
              <a:buAutoNum type="arabicPeriod"/>
            </a:pPr>
            <a:r>
              <a:rPr lang="en"/>
              <a:t>Choose the best ML method for the 2020’s data, predict the cell type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85f01a40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85f01a40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5ab84065e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5ab84065e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get our pca </a:t>
            </a:r>
            <a:r>
              <a:rPr lang="en"/>
              <a:t>result, we can use the data for model training. Here we picked up 20% of data to be test set and the rest to be training set. The first model we used is logistic regression. Diagonal speculate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5ab84065e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5ab84065e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7554c9d6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7554c9d6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5ab84065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5ab84065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7c3a175f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7c3a175f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7c3a175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7c3a175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7554c9d6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7554c9d6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7554c9d6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7554c9d6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7c3a175f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07c3a175f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7554c9d6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7554c9d6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7554c9d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7554c9d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5ab8406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5ab8406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we did the predictions, we wanted to sort of evaluate how it did (since we don’t really know if it’s the correct prediction or not) AND to know if both datasets are similar.. So we reran PCA for our 2020 predicted data. We transformed the 2020 expression values the same way as we did in 2018 .</a:t>
            </a:r>
            <a:endParaRPr/>
          </a:p>
          <a:p>
            <a:pPr indent="-298450" lvl="0" marL="457200" rtl="0" algn="l">
              <a:spcBef>
                <a:spcPts val="0"/>
              </a:spcBef>
              <a:spcAft>
                <a:spcPts val="0"/>
              </a:spcAft>
              <a:buSzPts val="1100"/>
              <a:buChar char="-"/>
            </a:pPr>
            <a:r>
              <a:rPr b="1" lang="en"/>
              <a:t>S</a:t>
            </a:r>
            <a:r>
              <a:rPr b="1" lang="en"/>
              <a:t>o, If high dimensional data is similar, low dimensional data looks similar too</a:t>
            </a:r>
            <a:endParaRPr b="1"/>
          </a:p>
          <a:p>
            <a:pPr indent="-298450" lvl="0" marL="457200" rtl="0" algn="l">
              <a:spcBef>
                <a:spcPts val="0"/>
              </a:spcBef>
              <a:spcAft>
                <a:spcPts val="0"/>
              </a:spcAft>
              <a:buSzPts val="1100"/>
              <a:buChar char="-"/>
            </a:pPr>
            <a:r>
              <a:rPr lang="en"/>
              <a:t>So based on this, we see that the two datasets are very similar. Proving that we can use our model to predict this 2020 dataset. </a:t>
            </a:r>
            <a:endParaRPr/>
          </a:p>
          <a:p>
            <a:pPr indent="-298450" lvl="1" marL="914400" rtl="0" algn="l">
              <a:spcBef>
                <a:spcPts val="0"/>
              </a:spcBef>
              <a:spcAft>
                <a:spcPts val="0"/>
              </a:spcAft>
              <a:buSzPts val="1100"/>
              <a:buChar char="-"/>
            </a:pPr>
            <a:r>
              <a:rPr lang="en"/>
              <a:t>The clusters in 2020 more loose than 2018, which can be explained by the contamination issue in this data </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The relationship/distance between each dots wont be changed by PCA transformation. It’ll still be captured. So, if the relationship from the beginning is different than the 2018, then we will also see that after transformation.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Did the data imbalance correct the PCA?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79c46425a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79c46425a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7c3a175f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7c3a175f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73b5f803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73b5f803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73b5f80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73b5f80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7c3a175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7c3a175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make balance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04c0da0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04c0da0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04c0da0d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04c0da0d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2020 paper detected GABAergic neurons in VISp area, we used the GABAergic neurons in the same area from 2018 paper to build our model and evaluate the model.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04c0da0d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04c0da0d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85f01a40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85f01a4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2018 paper: Uses scRNAseq to look at the diversity of cell types across mouse neocortex, including the primary visual cortex (VISp) - which we’re only interested in using for the Patch-seq data prediction</a:t>
            </a:r>
            <a:endParaRPr/>
          </a:p>
          <a:p>
            <a:pPr indent="-298450" lvl="0" marL="457200" rtl="0" algn="l">
              <a:spcBef>
                <a:spcPts val="0"/>
              </a:spcBef>
              <a:spcAft>
                <a:spcPts val="0"/>
              </a:spcAft>
              <a:buSzPts val="1100"/>
              <a:buChar char="-"/>
            </a:pPr>
            <a:r>
              <a:rPr lang="en"/>
              <a:t>2020 paper: what we’ll use our model for. Introduces the new Patch-seq method that was explained earlier. We’re going to use the transciptomic data from scRNAseq and predict the cell type using our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the data look like?</a:t>
            </a:r>
            <a:endParaRPr/>
          </a:p>
          <a:p>
            <a:pPr indent="-298450" lvl="0" marL="457200" rtl="0" algn="l">
              <a:spcBef>
                <a:spcPts val="0"/>
              </a:spcBef>
              <a:spcAft>
                <a:spcPts val="0"/>
              </a:spcAft>
              <a:buSzPts val="1100"/>
              <a:buChar char="-"/>
            </a:pPr>
            <a:r>
              <a:rPr lang="en"/>
              <a:t>Our data structure mainly comprises of 2 </a:t>
            </a:r>
            <a:r>
              <a:rPr b="1" lang="en"/>
              <a:t>types</a:t>
            </a:r>
            <a:r>
              <a:rPr lang="en"/>
              <a:t> of matrices:</a:t>
            </a:r>
            <a:endParaRPr/>
          </a:p>
          <a:p>
            <a:pPr indent="-298450" lvl="1" marL="914400" rtl="0" algn="l">
              <a:spcBef>
                <a:spcPts val="0"/>
              </a:spcBef>
              <a:spcAft>
                <a:spcPts val="0"/>
              </a:spcAft>
              <a:buSzPts val="1100"/>
              <a:buAutoNum type="alphaLcPeriod"/>
            </a:pPr>
            <a:r>
              <a:rPr b="1" lang="en"/>
              <a:t>1st : Gene exp data matrices </a:t>
            </a:r>
            <a:r>
              <a:rPr lang="en"/>
              <a:t>- split into</a:t>
            </a:r>
            <a:endParaRPr/>
          </a:p>
          <a:p>
            <a:pPr indent="-298450" lvl="2" marL="1371600" rtl="0" algn="l">
              <a:spcBef>
                <a:spcPts val="0"/>
              </a:spcBef>
              <a:spcAft>
                <a:spcPts val="0"/>
              </a:spcAft>
              <a:buSzPts val="1100"/>
              <a:buAutoNum type="romanLcPeriod"/>
            </a:pPr>
            <a:r>
              <a:rPr lang="en"/>
              <a:t>Exon count matrix: Basically a matrix of read counts obtained from scRNAseq for every gene in every cell, </a:t>
            </a:r>
            <a:r>
              <a:rPr b="1" lang="en"/>
              <a:t>based on the alignment to exons</a:t>
            </a:r>
            <a:endParaRPr/>
          </a:p>
          <a:p>
            <a:pPr indent="-298450" lvl="2" marL="1371600" rtl="0" algn="l">
              <a:spcBef>
                <a:spcPts val="0"/>
              </a:spcBef>
              <a:spcAft>
                <a:spcPts val="0"/>
              </a:spcAft>
              <a:buClr>
                <a:schemeClr val="dk1"/>
              </a:buClr>
              <a:buSzPts val="1100"/>
              <a:buAutoNum type="romanLcPeriod"/>
            </a:pPr>
            <a:r>
              <a:rPr lang="en">
                <a:solidFill>
                  <a:schemeClr val="dk1"/>
                </a:solidFill>
              </a:rPr>
              <a:t>Intron count matrix: Same, but it’s </a:t>
            </a:r>
            <a:r>
              <a:rPr b="1" lang="en">
                <a:solidFill>
                  <a:schemeClr val="dk1"/>
                </a:solidFill>
              </a:rPr>
              <a:t>based on the alignment to INTRONS</a:t>
            </a:r>
            <a:endParaRPr b="1">
              <a:solidFill>
                <a:schemeClr val="dk1"/>
              </a:solidFill>
            </a:endParaRPr>
          </a:p>
          <a:p>
            <a:pPr indent="-298450" lvl="0" marL="1371600" rtl="0" algn="l">
              <a:spcBef>
                <a:spcPts val="0"/>
              </a:spcBef>
              <a:spcAft>
                <a:spcPts val="0"/>
              </a:spcAft>
              <a:buClr>
                <a:schemeClr val="dk1"/>
              </a:buClr>
              <a:buSzPts val="1100"/>
              <a:buChar char="-"/>
            </a:pPr>
            <a:r>
              <a:rPr lang="en">
                <a:solidFill>
                  <a:schemeClr val="dk1"/>
                </a:solidFill>
              </a:rPr>
              <a:t>Row = each gene, column = each cell/sample</a:t>
            </a:r>
            <a:endParaRPr>
              <a:solidFill>
                <a:schemeClr val="dk1"/>
              </a:solidFill>
            </a:endParaRPr>
          </a:p>
          <a:p>
            <a:pPr indent="0" lvl="0" marL="1371600" rtl="0" algn="l">
              <a:spcBef>
                <a:spcPts val="0"/>
              </a:spcBef>
              <a:spcAft>
                <a:spcPts val="0"/>
              </a:spcAft>
              <a:buNone/>
            </a:pPr>
            <a:r>
              <a:t/>
            </a:r>
            <a:endParaRPr>
              <a:solidFill>
                <a:schemeClr val="dk1"/>
              </a:solidFill>
            </a:endParaRPr>
          </a:p>
          <a:p>
            <a:pPr indent="-298450" lvl="1" marL="914400" rtl="0" algn="l">
              <a:spcBef>
                <a:spcPts val="0"/>
              </a:spcBef>
              <a:spcAft>
                <a:spcPts val="0"/>
              </a:spcAft>
              <a:buClr>
                <a:schemeClr val="dk1"/>
              </a:buClr>
              <a:buSzPts val="1100"/>
              <a:buAutoNum type="alphaLcPeriod"/>
            </a:pPr>
            <a:r>
              <a:rPr b="1" lang="en">
                <a:solidFill>
                  <a:schemeClr val="dk1"/>
                </a:solidFill>
              </a:rPr>
              <a:t>2nd: Sample information matrix</a:t>
            </a:r>
            <a:endParaRPr b="1">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Contains information for each cell. So as you can see, the number of cells in the previous gene expression data matrix is consistent with the n of cells in the sample info matrix -- which is 15413 cells.  So each row represents a cell, and the columns are specific features related to that cell.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In the 2018 paper</a:t>
            </a:r>
            <a:r>
              <a:rPr lang="en">
                <a:solidFill>
                  <a:schemeClr val="dk1"/>
                </a:solidFill>
              </a:rPr>
              <a:t>, their analysis of their scRNAseq data already provided us with the cell type assignments which is in the “cluster” column (in that box in red). We already know what the cell types are for the training data.</a:t>
            </a:r>
            <a:endParaRPr>
              <a:solidFill>
                <a:schemeClr val="dk1"/>
              </a:solidFill>
            </a:endParaRPr>
          </a:p>
          <a:p>
            <a:pPr indent="-298450" lvl="0" marL="457200" rtl="0" algn="l">
              <a:spcBef>
                <a:spcPts val="0"/>
              </a:spcBef>
              <a:spcAft>
                <a:spcPts val="0"/>
              </a:spcAft>
              <a:buSzPts val="1100"/>
              <a:buChar char="-"/>
            </a:pPr>
            <a:r>
              <a:rPr lang="en"/>
              <a:t>And so, the expression values of genes within each cell will be the features used to build our model in predicting cell type in 2020 data..</a:t>
            </a:r>
            <a:endParaRPr/>
          </a:p>
          <a:p>
            <a:pPr indent="-298450" lvl="0" marL="457200" rtl="0" algn="l">
              <a:spcBef>
                <a:spcPts val="0"/>
              </a:spcBef>
              <a:spcAft>
                <a:spcPts val="0"/>
              </a:spcAft>
              <a:buSzPts val="1100"/>
              <a:buChar char="-"/>
            </a:pP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85f01a40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85f01a40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Brief</a:t>
            </a:r>
            <a:r>
              <a:rPr lang="en">
                <a:solidFill>
                  <a:schemeClr val="dk1"/>
                </a:solidFill>
              </a:rPr>
              <a:t> overview of </a:t>
            </a:r>
            <a:r>
              <a:rPr b="1" lang="en">
                <a:solidFill>
                  <a:schemeClr val="dk1"/>
                </a:solidFill>
              </a:rPr>
              <a:t>what we did</a:t>
            </a:r>
            <a:r>
              <a:rPr lang="en">
                <a:solidFill>
                  <a:schemeClr val="dk1"/>
                </a:solidFill>
              </a:rPr>
              <a:t>: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First</a:t>
            </a:r>
            <a:r>
              <a:rPr lang="en">
                <a:solidFill>
                  <a:schemeClr val="dk1"/>
                </a:solidFill>
              </a:rPr>
              <a:t>,analzed our sequeuncing data – used Seurat (a package to perform this analysis) - and it does QC, normalization, feature selection and dimensionality reduction.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Important thing to note is that we’re only </a:t>
            </a:r>
            <a:r>
              <a:rPr lang="en">
                <a:solidFill>
                  <a:schemeClr val="dk1"/>
                </a:solidFill>
              </a:rPr>
              <a:t>choosing high variance genes for downstream analysis and to train our models</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Then, </a:t>
            </a:r>
            <a:r>
              <a:rPr lang="en">
                <a:solidFill>
                  <a:schemeClr val="dk1"/>
                </a:solidFill>
              </a:rPr>
              <a:t>we’ll move on to the ML part –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We split our data into train and test , then we used Logistic regression and RF. And evaluated these models using AUC curves.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In addition, because the aim of this predictive modEL is to solve the contamination problem created by PAtch-seq, </a:t>
            </a:r>
            <a:r>
              <a:rPr b="1" lang="en">
                <a:solidFill>
                  <a:schemeClr val="dk1"/>
                </a:solidFill>
              </a:rPr>
              <a:t>we simulated contaminated data and evaluarted how our models performed with that data </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we tried to evaluate our predictions by comparing PCA plots between the 2018 and 2020 data set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605800" y="1461075"/>
            <a:ext cx="8089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Predicting Neuronal Cell Types from scRNAseq data </a:t>
            </a:r>
            <a:endParaRPr b="1" sz="2500"/>
          </a:p>
        </p:txBody>
      </p:sp>
      <p:sp>
        <p:nvSpPr>
          <p:cNvPr id="55" name="Google Shape;55;p13"/>
          <p:cNvSpPr txBox="1"/>
          <p:nvPr/>
        </p:nvSpPr>
        <p:spPr>
          <a:xfrm>
            <a:off x="1150950" y="1936200"/>
            <a:ext cx="6842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Group 6: Dania Annuar, Caichen Duan, Yijie Kang, Jiaxing Liu</a:t>
            </a:r>
            <a:endParaRPr sz="1700"/>
          </a:p>
        </p:txBody>
      </p:sp>
      <p:pic>
        <p:nvPicPr>
          <p:cNvPr id="56" name="Google Shape;56;p13"/>
          <p:cNvPicPr preferRelativeResize="0"/>
          <p:nvPr/>
        </p:nvPicPr>
        <p:blipFill rotWithShape="1">
          <a:blip r:embed="rId3">
            <a:alphaModFix/>
          </a:blip>
          <a:srcRect b="0" l="23722" r="0" t="11087"/>
          <a:stretch/>
        </p:blipFill>
        <p:spPr>
          <a:xfrm rot="-5400000">
            <a:off x="4021686" y="21188"/>
            <a:ext cx="2547201" cy="76974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a:t>
            </a:r>
            <a:endParaRPr/>
          </a:p>
        </p:txBody>
      </p:sp>
      <p:sp>
        <p:nvSpPr>
          <p:cNvPr id="174" name="Google Shape;17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en"/>
              <a:t>Brief overview - background , our data set - why they are similar , challenges, (ending in PCA for </a:t>
            </a:r>
            <a:r>
              <a:rPr lang="en"/>
              <a:t>training</a:t>
            </a:r>
            <a:r>
              <a:rPr lang="en"/>
              <a:t> set )</a:t>
            </a:r>
            <a:endParaRPr/>
          </a:p>
          <a:p>
            <a:pPr indent="-325755" lvl="0" marL="457200" rtl="0" algn="l">
              <a:spcBef>
                <a:spcPts val="0"/>
              </a:spcBef>
              <a:spcAft>
                <a:spcPts val="0"/>
              </a:spcAft>
              <a:buSzPct val="100000"/>
              <a:buAutoNum type="arabicPeriod"/>
            </a:pPr>
            <a:r>
              <a:rPr lang="en"/>
              <a:t>Seurat - analysis steps (edit slide)</a:t>
            </a:r>
            <a:endParaRPr/>
          </a:p>
          <a:p>
            <a:pPr indent="-325755" lvl="0" marL="457200" rtl="0" algn="l">
              <a:spcBef>
                <a:spcPts val="0"/>
              </a:spcBef>
              <a:spcAft>
                <a:spcPts val="0"/>
              </a:spcAft>
              <a:buSzPct val="100000"/>
              <a:buAutoNum type="arabicPeriod"/>
            </a:pPr>
            <a:r>
              <a:rPr lang="en"/>
              <a:t>Models:</a:t>
            </a:r>
            <a:endParaRPr/>
          </a:p>
          <a:p>
            <a:pPr indent="-304165" lvl="1" marL="914400" rtl="0" algn="l">
              <a:spcBef>
                <a:spcPts val="0"/>
              </a:spcBef>
              <a:spcAft>
                <a:spcPts val="0"/>
              </a:spcAft>
              <a:buSzPct val="100000"/>
              <a:buAutoNum type="alphaLcPeriod"/>
            </a:pPr>
            <a:r>
              <a:rPr lang="en"/>
              <a:t>Random Forest </a:t>
            </a:r>
            <a:endParaRPr/>
          </a:p>
          <a:p>
            <a:pPr indent="-304165" lvl="1" marL="914400" rtl="0" algn="l">
              <a:spcBef>
                <a:spcPts val="0"/>
              </a:spcBef>
              <a:spcAft>
                <a:spcPts val="0"/>
              </a:spcAft>
              <a:buSzPct val="100000"/>
              <a:buAutoNum type="alphaLcPeriod"/>
            </a:pPr>
            <a:r>
              <a:rPr lang="en"/>
              <a:t>Multiple logistic regression (balanced vs unbalanced)</a:t>
            </a:r>
            <a:endParaRPr/>
          </a:p>
          <a:p>
            <a:pPr indent="-304164" lvl="2" marL="1371600" rtl="0" algn="l">
              <a:spcBef>
                <a:spcPts val="0"/>
              </a:spcBef>
              <a:spcAft>
                <a:spcPts val="0"/>
              </a:spcAft>
              <a:buSzPct val="100000"/>
              <a:buAutoNum type="romanLcPeriod"/>
            </a:pPr>
            <a:r>
              <a:rPr lang="en"/>
              <a:t>Predicted probablities, AUC curves</a:t>
            </a:r>
            <a:endParaRPr/>
          </a:p>
          <a:p>
            <a:pPr indent="-304164" lvl="2" marL="1371600" rtl="0" algn="l">
              <a:spcBef>
                <a:spcPts val="0"/>
              </a:spcBef>
              <a:spcAft>
                <a:spcPts val="0"/>
              </a:spcAft>
              <a:buSzPct val="100000"/>
              <a:buAutoNum type="romanLcPeriod"/>
            </a:pPr>
            <a:r>
              <a:rPr lang="en"/>
              <a:t>Confusion matrix heatmap</a:t>
            </a:r>
            <a:endParaRPr/>
          </a:p>
          <a:p>
            <a:pPr indent="-325755" lvl="0" marL="457200" rtl="0" algn="l">
              <a:spcBef>
                <a:spcPts val="0"/>
              </a:spcBef>
              <a:spcAft>
                <a:spcPts val="0"/>
              </a:spcAft>
              <a:buSzPct val="100000"/>
              <a:buAutoNum type="arabicPeriod"/>
            </a:pPr>
            <a:r>
              <a:rPr lang="en"/>
              <a:t>How we picked the best model:</a:t>
            </a:r>
            <a:endParaRPr/>
          </a:p>
          <a:p>
            <a:pPr indent="-304164" lvl="2" marL="1371600" rtl="0" algn="l">
              <a:spcBef>
                <a:spcPts val="0"/>
              </a:spcBef>
              <a:spcAft>
                <a:spcPts val="0"/>
              </a:spcAft>
              <a:buSzPct val="100000"/>
              <a:buAutoNum type="romanLcPeriod"/>
            </a:pPr>
            <a:r>
              <a:rPr lang="en"/>
              <a:t>AUC curves</a:t>
            </a:r>
            <a:endParaRPr/>
          </a:p>
          <a:p>
            <a:pPr indent="-304164" lvl="2" marL="1371600" rtl="0" algn="l">
              <a:spcBef>
                <a:spcPts val="0"/>
              </a:spcBef>
              <a:spcAft>
                <a:spcPts val="0"/>
              </a:spcAft>
              <a:buSzPct val="100000"/>
              <a:buAutoNum type="romanLcPeriod"/>
            </a:pPr>
            <a:r>
              <a:rPr lang="en"/>
              <a:t>Contamination simulation to decide model </a:t>
            </a:r>
            <a:endParaRPr/>
          </a:p>
          <a:p>
            <a:pPr indent="-325755" lvl="0" marL="457200" rtl="0" algn="l">
              <a:spcBef>
                <a:spcPts val="0"/>
              </a:spcBef>
              <a:spcAft>
                <a:spcPts val="0"/>
              </a:spcAft>
              <a:buSzPct val="100000"/>
              <a:buAutoNum type="arabicPeriod"/>
            </a:pPr>
            <a:r>
              <a:rPr lang="en"/>
              <a:t>Compare PCAs and UMAP of 2018 and 2020 after prediction</a:t>
            </a:r>
            <a:endParaRPr/>
          </a:p>
          <a:p>
            <a:pPr indent="-304165" lvl="1" marL="914400" rtl="0" algn="l">
              <a:spcBef>
                <a:spcPts val="0"/>
              </a:spcBef>
              <a:spcAft>
                <a:spcPts val="0"/>
              </a:spcAft>
              <a:buSzPct val="100000"/>
              <a:buAutoNum type="alphaLcPeriod"/>
            </a:pPr>
            <a:r>
              <a:rPr lang="en"/>
              <a:t>To show that the data can be clustered similarly for 2020. </a:t>
            </a:r>
            <a:r>
              <a:rPr lang="en"/>
              <a:t>Clusters</a:t>
            </a:r>
            <a:r>
              <a:rPr lang="en"/>
              <a:t> are similar</a:t>
            </a:r>
            <a:endParaRPr/>
          </a:p>
          <a:p>
            <a:pPr indent="-325755" lvl="0" marL="457200" rtl="0" algn="l">
              <a:spcBef>
                <a:spcPts val="0"/>
              </a:spcBef>
              <a:spcAft>
                <a:spcPts val="0"/>
              </a:spcAft>
              <a:buSzPct val="100000"/>
              <a:buAutoNum type="arabicPeriod"/>
            </a:pPr>
            <a:r>
              <a:rPr lang="en"/>
              <a:t>Our Questions based on what we get:</a:t>
            </a:r>
            <a:endParaRPr/>
          </a:p>
          <a:p>
            <a:pPr indent="-304165" lvl="1" marL="914400" rtl="0" algn="l">
              <a:spcBef>
                <a:spcPts val="0"/>
              </a:spcBef>
              <a:spcAft>
                <a:spcPts val="0"/>
              </a:spcAft>
              <a:buSzPct val="100000"/>
              <a:buAutoNum type="alphaLcPeriod"/>
            </a:pPr>
            <a:r>
              <a:rPr lang="en"/>
              <a:t>How to set contamination threshold? - as </a:t>
            </a:r>
            <a:r>
              <a:rPr b="1" lang="en"/>
              <a:t>next step</a:t>
            </a:r>
            <a:endParaRPr b="1"/>
          </a:p>
          <a:p>
            <a:pPr indent="-304165" lvl="1" marL="914400" rtl="0" algn="l">
              <a:spcBef>
                <a:spcPts val="0"/>
              </a:spcBef>
              <a:spcAft>
                <a:spcPts val="0"/>
              </a:spcAft>
              <a:buSzPct val="100000"/>
              <a:buAutoNum type="alphaLcPeriod"/>
            </a:pPr>
            <a:r>
              <a:rPr lang="en"/>
              <a:t>What other ways to prove similarity between the 2 datasets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254675" y="171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Quality control</a:t>
            </a:r>
            <a:endParaRPr/>
          </a:p>
        </p:txBody>
      </p:sp>
      <p:pic>
        <p:nvPicPr>
          <p:cNvPr id="180" name="Google Shape;180;p23"/>
          <p:cNvPicPr preferRelativeResize="0"/>
          <p:nvPr/>
        </p:nvPicPr>
        <p:blipFill>
          <a:blip r:embed="rId3">
            <a:alphaModFix/>
          </a:blip>
          <a:stretch>
            <a:fillRect/>
          </a:stretch>
        </p:blipFill>
        <p:spPr>
          <a:xfrm>
            <a:off x="1786224" y="2456000"/>
            <a:ext cx="5571549" cy="2476225"/>
          </a:xfrm>
          <a:prstGeom prst="rect">
            <a:avLst/>
          </a:prstGeom>
          <a:noFill/>
          <a:ln>
            <a:noFill/>
          </a:ln>
        </p:spPr>
      </p:pic>
      <p:sp>
        <p:nvSpPr>
          <p:cNvPr id="181" name="Google Shape;181;p23"/>
          <p:cNvSpPr txBox="1"/>
          <p:nvPr/>
        </p:nvSpPr>
        <p:spPr>
          <a:xfrm>
            <a:off x="330725" y="547400"/>
            <a:ext cx="8736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Looking at distributions in data and removing low quality cells from analysis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Number of genes detected across cell types</a:t>
            </a:r>
            <a:endParaRPr/>
          </a:p>
          <a:p>
            <a:pPr indent="-317500" lvl="0" marL="457200" rtl="0" algn="l">
              <a:spcBef>
                <a:spcPts val="0"/>
              </a:spcBef>
              <a:spcAft>
                <a:spcPts val="0"/>
              </a:spcAft>
              <a:buSzPts val="1400"/>
              <a:buAutoNum type="arabicPeriod"/>
            </a:pPr>
            <a:r>
              <a:rPr lang="en"/>
              <a:t>Total counts/number of molecules originating from each cell type</a:t>
            </a:r>
            <a:endParaRPr/>
          </a:p>
          <a:p>
            <a:pPr indent="-317500" lvl="1" marL="914400" rtl="0" algn="l">
              <a:spcBef>
                <a:spcPts val="0"/>
              </a:spcBef>
              <a:spcAft>
                <a:spcPts val="0"/>
              </a:spcAft>
              <a:buSzPts val="1400"/>
              <a:buChar char="○"/>
            </a:pPr>
            <a:r>
              <a:rPr lang="en"/>
              <a:t>Each cell type received similar n of reads</a:t>
            </a:r>
            <a:endParaRPr/>
          </a:p>
          <a:p>
            <a:pPr indent="-317500" lvl="1" marL="914400" rtl="0" algn="l">
              <a:spcBef>
                <a:spcPts val="0"/>
              </a:spcBef>
              <a:spcAft>
                <a:spcPts val="0"/>
              </a:spcAft>
              <a:buSzPts val="1400"/>
              <a:buChar char="○"/>
            </a:pPr>
            <a:r>
              <a:rPr lang="en">
                <a:solidFill>
                  <a:schemeClr val="dk1"/>
                </a:solidFill>
              </a:rPr>
              <a:t>Low quality cells or few cells = few genes (</a:t>
            </a:r>
            <a:r>
              <a:rPr i="1" lang="en">
                <a:solidFill>
                  <a:schemeClr val="dk1"/>
                </a:solidFill>
              </a:rPr>
              <a:t>Meis2, Serpinf1, Sncg</a:t>
            </a:r>
            <a:r>
              <a:rPr lang="en">
                <a:solidFill>
                  <a:schemeClr val="dk1"/>
                </a:solidFill>
              </a:rPr>
              <a:t>)</a:t>
            </a:r>
            <a:endParaRPr/>
          </a:p>
          <a:p>
            <a:pPr indent="-317500" lvl="0" marL="457200" rtl="0" algn="l">
              <a:spcBef>
                <a:spcPts val="0"/>
              </a:spcBef>
              <a:spcAft>
                <a:spcPts val="0"/>
              </a:spcAft>
              <a:buSzPts val="1400"/>
              <a:buAutoNum type="arabicPeriod"/>
            </a:pPr>
            <a:r>
              <a:rPr lang="en"/>
              <a:t>Percentage of reads mapping to mitochondrial genome</a:t>
            </a:r>
            <a:endParaRPr/>
          </a:p>
          <a:p>
            <a:pPr indent="-317500" lvl="1" marL="914400" rtl="0" algn="l">
              <a:spcBef>
                <a:spcPts val="0"/>
              </a:spcBef>
              <a:spcAft>
                <a:spcPts val="0"/>
              </a:spcAft>
              <a:buSzPts val="1400"/>
              <a:buChar char="○"/>
            </a:pPr>
            <a:r>
              <a:rPr lang="en"/>
              <a:t>Low quality/dying cells have high mitochondrially derived genes. Here, seems like % is </a:t>
            </a:r>
            <a:r>
              <a:rPr lang="en"/>
              <a:t>negligible</a:t>
            </a:r>
            <a:endParaRPr/>
          </a:p>
        </p:txBody>
      </p:sp>
      <p:sp>
        <p:nvSpPr>
          <p:cNvPr id="182" name="Google Shape;182;p23"/>
          <p:cNvSpPr txBox="1"/>
          <p:nvPr/>
        </p:nvSpPr>
        <p:spPr>
          <a:xfrm>
            <a:off x="2771325" y="4717250"/>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				2				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11700" y="228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Normalization</a:t>
            </a:r>
            <a:endParaRPr/>
          </a:p>
        </p:txBody>
      </p:sp>
      <p:pic>
        <p:nvPicPr>
          <p:cNvPr id="188" name="Google Shape;188;p24"/>
          <p:cNvPicPr preferRelativeResize="0"/>
          <p:nvPr/>
        </p:nvPicPr>
        <p:blipFill rotWithShape="1">
          <a:blip r:embed="rId3">
            <a:alphaModFix/>
          </a:blip>
          <a:srcRect b="0" l="22792" r="24824" t="60137"/>
          <a:stretch/>
        </p:blipFill>
        <p:spPr>
          <a:xfrm>
            <a:off x="1722100" y="1481650"/>
            <a:ext cx="4630300" cy="1216275"/>
          </a:xfrm>
          <a:prstGeom prst="rect">
            <a:avLst/>
          </a:prstGeom>
          <a:noFill/>
          <a:ln>
            <a:noFill/>
          </a:ln>
        </p:spPr>
      </p:pic>
      <p:sp>
        <p:nvSpPr>
          <p:cNvPr id="189" name="Google Shape;189;p24"/>
          <p:cNvSpPr txBox="1"/>
          <p:nvPr/>
        </p:nvSpPr>
        <p:spPr>
          <a:xfrm>
            <a:off x="232225" y="2942375"/>
            <a:ext cx="8839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We chose log-counts per million (logCPM) since it’s clear and an easy way to normalize. This paper also used CPM to normalize.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But if we find that our model performs bad, we might need to do a more </a:t>
            </a:r>
            <a:r>
              <a:rPr lang="en"/>
              <a:t>careful and complex normalization - changing size factor that represents these biases</a:t>
            </a:r>
            <a:endParaRPr/>
          </a:p>
        </p:txBody>
      </p:sp>
      <p:sp>
        <p:nvSpPr>
          <p:cNvPr id="190" name="Google Shape;190;p24"/>
          <p:cNvSpPr txBox="1"/>
          <p:nvPr/>
        </p:nvSpPr>
        <p:spPr>
          <a:xfrm>
            <a:off x="410575" y="837000"/>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Technical noise is introduced in each step:</a:t>
            </a:r>
            <a:endParaRPr/>
          </a:p>
        </p:txBody>
      </p:sp>
      <p:sp>
        <p:nvSpPr>
          <p:cNvPr id="191" name="Google Shape;191;p24"/>
          <p:cNvSpPr txBox="1"/>
          <p:nvPr/>
        </p:nvSpPr>
        <p:spPr>
          <a:xfrm>
            <a:off x="1257850" y="3526600"/>
            <a:ext cx="72108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log</a:t>
            </a:r>
            <a:r>
              <a:rPr i="1" lang="en">
                <a:solidFill>
                  <a:schemeClr val="dk1"/>
                </a:solidFill>
              </a:rPr>
              <a:t>CPM = log(reads or counts mapped to gene * 10^6 / total reads mapped to the cell )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311700" y="2283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Feature selection: </a:t>
            </a:r>
            <a:r>
              <a:rPr lang="en" sz="2420"/>
              <a:t>Selecting</a:t>
            </a:r>
            <a:r>
              <a:rPr lang="en" sz="2420"/>
              <a:t> highly variable genes</a:t>
            </a:r>
            <a:endParaRPr sz="2420"/>
          </a:p>
        </p:txBody>
      </p:sp>
      <p:sp>
        <p:nvSpPr>
          <p:cNvPr id="197" name="Google Shape;197;p25"/>
          <p:cNvSpPr txBox="1"/>
          <p:nvPr/>
        </p:nvSpPr>
        <p:spPr>
          <a:xfrm>
            <a:off x="311700" y="801050"/>
            <a:ext cx="85206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Identifying highly variable genes</a:t>
            </a:r>
            <a:endParaRPr b="1" sz="1500"/>
          </a:p>
          <a:p>
            <a:pPr indent="-317500" lvl="0" marL="457200" rtl="0" algn="l">
              <a:spcBef>
                <a:spcPts val="0"/>
              </a:spcBef>
              <a:spcAft>
                <a:spcPts val="0"/>
              </a:spcAft>
              <a:buSzPts val="1400"/>
              <a:buChar char="●"/>
            </a:pPr>
            <a:r>
              <a:rPr lang="en" u="sng"/>
              <a:t>Mean-variance plot</a:t>
            </a:r>
            <a:r>
              <a:rPr lang="en"/>
              <a:t>: p</a:t>
            </a:r>
            <a:r>
              <a:rPr lang="en"/>
              <a:t>lotting the variance of each gene expression across all cells</a:t>
            </a:r>
            <a:r>
              <a:rPr lang="en"/>
              <a:t> </a:t>
            </a:r>
            <a:endParaRPr/>
          </a:p>
          <a:p>
            <a:pPr indent="-317500" lvl="0" marL="457200" rtl="0" algn="l">
              <a:spcBef>
                <a:spcPts val="0"/>
              </a:spcBef>
              <a:spcAft>
                <a:spcPts val="0"/>
              </a:spcAft>
              <a:buSzPts val="1400"/>
              <a:buChar char="●"/>
            </a:pPr>
            <a:r>
              <a:rPr lang="en"/>
              <a:t>It is used to select genes that contain useful biological information while removing genes that contain random noise and to reduce dimensionality for computational efficiency </a:t>
            </a:r>
            <a:endParaRPr/>
          </a:p>
          <a:p>
            <a:pPr indent="0" lvl="0" marL="457200" rtl="0" algn="l">
              <a:spcBef>
                <a:spcPts val="0"/>
              </a:spcBef>
              <a:spcAft>
                <a:spcPts val="0"/>
              </a:spcAft>
              <a:buNone/>
            </a:pPr>
            <a:r>
              <a:t/>
            </a:r>
            <a:endParaRPr/>
          </a:p>
        </p:txBody>
      </p:sp>
      <p:pic>
        <p:nvPicPr>
          <p:cNvPr id="198" name="Google Shape;198;p25"/>
          <p:cNvPicPr preferRelativeResize="0"/>
          <p:nvPr/>
        </p:nvPicPr>
        <p:blipFill>
          <a:blip r:embed="rId3">
            <a:alphaModFix/>
          </a:blip>
          <a:stretch>
            <a:fillRect/>
          </a:stretch>
        </p:blipFill>
        <p:spPr>
          <a:xfrm>
            <a:off x="484725" y="3075425"/>
            <a:ext cx="4679076" cy="2005318"/>
          </a:xfrm>
          <a:prstGeom prst="rect">
            <a:avLst/>
          </a:prstGeom>
          <a:noFill/>
          <a:ln>
            <a:noFill/>
          </a:ln>
        </p:spPr>
      </p:pic>
      <p:cxnSp>
        <p:nvCxnSpPr>
          <p:cNvPr id="199" name="Google Shape;199;p25"/>
          <p:cNvCxnSpPr/>
          <p:nvPr/>
        </p:nvCxnSpPr>
        <p:spPr>
          <a:xfrm rot="10800000">
            <a:off x="2744463" y="4087700"/>
            <a:ext cx="159600" cy="219300"/>
          </a:xfrm>
          <a:prstGeom prst="straightConnector1">
            <a:avLst/>
          </a:prstGeom>
          <a:noFill/>
          <a:ln cap="flat" cmpd="sng" w="19050">
            <a:solidFill>
              <a:schemeClr val="dk2"/>
            </a:solidFill>
            <a:prstDash val="solid"/>
            <a:round/>
            <a:headEnd len="med" w="med" type="none"/>
            <a:tailEnd len="med" w="med" type="triangle"/>
          </a:ln>
        </p:spPr>
      </p:cxnSp>
      <p:sp>
        <p:nvSpPr>
          <p:cNvPr id="200" name="Google Shape;200;p25"/>
          <p:cNvSpPr txBox="1"/>
          <p:nvPr/>
        </p:nvSpPr>
        <p:spPr>
          <a:xfrm>
            <a:off x="2885375" y="4208850"/>
            <a:ext cx="185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each</a:t>
            </a:r>
            <a:r>
              <a:rPr lang="en" sz="1000"/>
              <a:t> </a:t>
            </a:r>
            <a:r>
              <a:rPr lang="en" sz="1200"/>
              <a:t>point is a gene</a:t>
            </a:r>
            <a:endParaRPr sz="1200"/>
          </a:p>
        </p:txBody>
      </p:sp>
      <p:sp>
        <p:nvSpPr>
          <p:cNvPr id="201" name="Google Shape;201;p25"/>
          <p:cNvSpPr/>
          <p:nvPr/>
        </p:nvSpPr>
        <p:spPr>
          <a:xfrm>
            <a:off x="1060650" y="3682725"/>
            <a:ext cx="1687919" cy="400220"/>
          </a:xfrm>
          <a:custGeom>
            <a:rect b="b" l="l" r="r" t="t"/>
            <a:pathLst>
              <a:path extrusionOk="0" h="35583" w="83026">
                <a:moveTo>
                  <a:pt x="0" y="35583"/>
                </a:moveTo>
                <a:cubicBezTo>
                  <a:pt x="15179" y="25471"/>
                  <a:pt x="36592" y="33161"/>
                  <a:pt x="54287" y="28740"/>
                </a:cubicBezTo>
                <a:cubicBezTo>
                  <a:pt x="67431" y="25456"/>
                  <a:pt x="78745" y="12854"/>
                  <a:pt x="83026" y="0"/>
                </a:cubicBezTo>
              </a:path>
            </a:pathLst>
          </a:custGeom>
          <a:noFill/>
          <a:ln cap="flat" cmpd="sng" w="28575">
            <a:solidFill>
              <a:schemeClr val="accent6"/>
            </a:solidFill>
            <a:prstDash val="solid"/>
            <a:round/>
            <a:headEnd len="med" w="med" type="none"/>
            <a:tailEnd len="med" w="med" type="none"/>
          </a:ln>
        </p:spPr>
      </p:sp>
      <p:sp>
        <p:nvSpPr>
          <p:cNvPr id="202" name="Google Shape;202;p25"/>
          <p:cNvSpPr txBox="1"/>
          <p:nvPr/>
        </p:nvSpPr>
        <p:spPr>
          <a:xfrm>
            <a:off x="311700" y="1813325"/>
            <a:ext cx="8743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Selecting highly variable genes</a:t>
            </a:r>
            <a:endParaRPr b="1"/>
          </a:p>
          <a:p>
            <a:pPr indent="-317500" lvl="0" marL="457200" rtl="0" algn="l">
              <a:spcBef>
                <a:spcPts val="0"/>
              </a:spcBef>
              <a:spcAft>
                <a:spcPts val="0"/>
              </a:spcAft>
              <a:buSzPts val="1400"/>
              <a:buChar char="●"/>
            </a:pPr>
            <a:r>
              <a:rPr lang="en"/>
              <a:t>Fitted line can be drawn on the plot to show an estimate of variance due to technical noise</a:t>
            </a:r>
            <a:endParaRPr/>
          </a:p>
          <a:p>
            <a:pPr indent="-317500" lvl="0" marL="457200" rtl="0" algn="l">
              <a:spcBef>
                <a:spcPts val="0"/>
              </a:spcBef>
              <a:spcAft>
                <a:spcPts val="0"/>
              </a:spcAft>
              <a:buSzPts val="1400"/>
              <a:buChar char="●"/>
            </a:pPr>
            <a:r>
              <a:rPr lang="en"/>
              <a:t>Anything above the fitted could be selected </a:t>
            </a:r>
            <a:endParaRPr/>
          </a:p>
          <a:p>
            <a:pPr indent="-317500" lvl="0" marL="457200" rtl="0" algn="l">
              <a:spcBef>
                <a:spcPts val="0"/>
              </a:spcBef>
              <a:spcAft>
                <a:spcPts val="0"/>
              </a:spcAft>
              <a:buSzPts val="1400"/>
              <a:buChar char="●"/>
            </a:pPr>
            <a:r>
              <a:rPr lang="en"/>
              <a:t>Playing around with mean-variance trade-off  - might have to choose another method or cutoff if ML model does not perform well</a:t>
            </a:r>
            <a:endParaRPr/>
          </a:p>
        </p:txBody>
      </p:sp>
      <p:sp>
        <p:nvSpPr>
          <p:cNvPr id="203" name="Google Shape;203;p25"/>
          <p:cNvSpPr txBox="1"/>
          <p:nvPr/>
        </p:nvSpPr>
        <p:spPr>
          <a:xfrm>
            <a:off x="5513525" y="3455625"/>
            <a:ext cx="3484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2857 genes were selected to be highly variable, and that will be the amount of features moving forward - dimensionality reduction, clustering and ML modeling</a:t>
            </a:r>
            <a:endParaRPr sz="1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Dimensionality reduction - PCA</a:t>
            </a:r>
            <a:endParaRPr/>
          </a:p>
          <a:p>
            <a:pPr indent="0" lvl="0" marL="0" rtl="0" algn="l">
              <a:spcBef>
                <a:spcPts val="0"/>
              </a:spcBef>
              <a:spcAft>
                <a:spcPts val="0"/>
              </a:spcAft>
              <a:buNone/>
            </a:pPr>
            <a:r>
              <a:t/>
            </a:r>
            <a:endParaRPr/>
          </a:p>
        </p:txBody>
      </p:sp>
      <p:sp>
        <p:nvSpPr>
          <p:cNvPr id="209" name="Google Shape;20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Char char="●"/>
            </a:pPr>
            <a:r>
              <a:rPr lang="en" sz="2000">
                <a:solidFill>
                  <a:srgbClr val="000000"/>
                </a:solidFill>
              </a:rPr>
              <a:t>The </a:t>
            </a:r>
            <a:r>
              <a:rPr lang="en" sz="2000">
                <a:solidFill>
                  <a:srgbClr val="000000"/>
                </a:solidFill>
              </a:rPr>
              <a:t>dimensions are still high after selecting high variance gene.</a:t>
            </a:r>
            <a:endParaRPr sz="2000">
              <a:solidFill>
                <a:srgbClr val="000000"/>
              </a:solidFill>
            </a:endParaRPr>
          </a:p>
          <a:p>
            <a:pPr indent="-355600" lvl="1" marL="1371600" rtl="0" algn="l">
              <a:spcBef>
                <a:spcPts val="0"/>
              </a:spcBef>
              <a:spcAft>
                <a:spcPts val="0"/>
              </a:spcAft>
              <a:buClr>
                <a:srgbClr val="000000"/>
              </a:buClr>
              <a:buSzPts val="2000"/>
              <a:buChar char="○"/>
            </a:pPr>
            <a:r>
              <a:rPr lang="en" sz="1600">
                <a:solidFill>
                  <a:srgbClr val="000000"/>
                </a:solidFill>
              </a:rPr>
              <a:t>2857 features left after selection</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355600" lvl="0" marL="457200" rtl="0" algn="l">
              <a:spcBef>
                <a:spcPts val="1200"/>
              </a:spcBef>
              <a:spcAft>
                <a:spcPts val="0"/>
              </a:spcAft>
              <a:buClr>
                <a:srgbClr val="000000"/>
              </a:buClr>
              <a:buSzPts val="2000"/>
              <a:buChar char="●"/>
            </a:pPr>
            <a:r>
              <a:rPr lang="en" sz="2000">
                <a:solidFill>
                  <a:srgbClr val="000000"/>
                </a:solidFill>
              </a:rPr>
              <a:t>Perform PCA to further reduce dimension.</a:t>
            </a:r>
            <a:endParaRPr sz="2000">
              <a:solidFill>
                <a:srgbClr val="000000"/>
              </a:solidFill>
            </a:endParaRPr>
          </a:p>
          <a:p>
            <a:pPr indent="0" lvl="0" marL="0" rtl="0" algn="l">
              <a:spcBef>
                <a:spcPts val="1200"/>
              </a:spcBef>
              <a:spcAft>
                <a:spcPts val="0"/>
              </a:spcAft>
              <a:buNone/>
            </a:pPr>
            <a:r>
              <a:t/>
            </a:r>
            <a:endParaRPr sz="2000"/>
          </a:p>
          <a:p>
            <a:pPr indent="-355600" lvl="0" marL="457200" rtl="0" algn="l">
              <a:spcBef>
                <a:spcPts val="1200"/>
              </a:spcBef>
              <a:spcAft>
                <a:spcPts val="0"/>
              </a:spcAft>
              <a:buSzPts val="2000"/>
              <a:buChar char="●"/>
            </a:pPr>
            <a:r>
              <a:rPr lang="en" sz="2000">
                <a:solidFill>
                  <a:srgbClr val="232629"/>
                </a:solidFill>
                <a:highlight>
                  <a:srgbClr val="FFFFFF"/>
                </a:highlight>
              </a:rPr>
              <a:t>PCs are extracted to explain variance of the variables</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Dimensionality reduction - Scree plot</a:t>
            </a:r>
            <a:endParaRPr/>
          </a:p>
          <a:p>
            <a:pPr indent="0" lvl="0" marL="0" rtl="0" algn="l">
              <a:spcBef>
                <a:spcPts val="0"/>
              </a:spcBef>
              <a:spcAft>
                <a:spcPts val="0"/>
              </a:spcAft>
              <a:buNone/>
            </a:pPr>
            <a:r>
              <a:t/>
            </a:r>
            <a:endParaRPr/>
          </a:p>
        </p:txBody>
      </p:sp>
      <p:pic>
        <p:nvPicPr>
          <p:cNvPr id="215" name="Google Shape;215;p27"/>
          <p:cNvPicPr preferRelativeResize="0"/>
          <p:nvPr/>
        </p:nvPicPr>
        <p:blipFill>
          <a:blip r:embed="rId3">
            <a:alphaModFix/>
          </a:blip>
          <a:stretch>
            <a:fillRect/>
          </a:stretch>
        </p:blipFill>
        <p:spPr>
          <a:xfrm>
            <a:off x="311700" y="1017725"/>
            <a:ext cx="6340274" cy="3912875"/>
          </a:xfrm>
          <a:prstGeom prst="rect">
            <a:avLst/>
          </a:prstGeom>
          <a:noFill/>
          <a:ln>
            <a:noFill/>
          </a:ln>
        </p:spPr>
      </p:pic>
      <p:sp>
        <p:nvSpPr>
          <p:cNvPr id="216" name="Google Shape;216;p27"/>
          <p:cNvSpPr txBox="1"/>
          <p:nvPr/>
        </p:nvSpPr>
        <p:spPr>
          <a:xfrm>
            <a:off x="6465600" y="1078650"/>
            <a:ext cx="2366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PCs</a:t>
            </a:r>
            <a:endParaRPr b="1"/>
          </a:p>
          <a:p>
            <a:pPr indent="-317500" lvl="0" marL="457200" rtl="0" algn="l">
              <a:spcBef>
                <a:spcPts val="0"/>
              </a:spcBef>
              <a:spcAft>
                <a:spcPts val="0"/>
              </a:spcAft>
              <a:buSzPts val="1400"/>
              <a:buChar char="●"/>
            </a:pPr>
            <a:r>
              <a:rPr lang="en"/>
              <a:t>We then performed PCA using selected high variance genes.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Plotted scree plot to choose number of PCs.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difference on variance between each PC becomes small after 30.</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Chose the first 30 PCs with high variance.</a:t>
            </a:r>
            <a:endParaRPr/>
          </a:p>
          <a:p>
            <a:pPr indent="0" lvl="0" marL="457200" rtl="0" algn="l">
              <a:spcBef>
                <a:spcPts val="0"/>
              </a:spcBef>
              <a:spcAft>
                <a:spcPts val="0"/>
              </a:spcAft>
              <a:buNone/>
            </a:pPr>
            <a:r>
              <a:t/>
            </a:r>
            <a:endParaRPr/>
          </a:p>
        </p:txBody>
      </p:sp>
      <p:cxnSp>
        <p:nvCxnSpPr>
          <p:cNvPr id="217" name="Google Shape;217;p27"/>
          <p:cNvCxnSpPr/>
          <p:nvPr/>
        </p:nvCxnSpPr>
        <p:spPr>
          <a:xfrm rot="10800000">
            <a:off x="949575" y="4033925"/>
            <a:ext cx="1683300" cy="0"/>
          </a:xfrm>
          <a:prstGeom prst="straightConnector1">
            <a:avLst/>
          </a:prstGeom>
          <a:noFill/>
          <a:ln cap="flat" cmpd="sng" w="19050">
            <a:solidFill>
              <a:srgbClr val="A61C00"/>
            </a:solidFill>
            <a:prstDash val="lgDash"/>
            <a:round/>
            <a:headEnd len="med" w="med" type="none"/>
            <a:tailEnd len="med" w="med" type="none"/>
          </a:ln>
        </p:spPr>
      </p:cxnSp>
      <p:cxnSp>
        <p:nvCxnSpPr>
          <p:cNvPr id="218" name="Google Shape;218;p27"/>
          <p:cNvCxnSpPr/>
          <p:nvPr/>
        </p:nvCxnSpPr>
        <p:spPr>
          <a:xfrm>
            <a:off x="2632875" y="4033925"/>
            <a:ext cx="0" cy="395100"/>
          </a:xfrm>
          <a:prstGeom prst="straightConnector1">
            <a:avLst/>
          </a:prstGeom>
          <a:noFill/>
          <a:ln cap="flat" cmpd="sng" w="19050">
            <a:solidFill>
              <a:srgbClr val="A61C00"/>
            </a:solidFill>
            <a:prstDash val="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11700" y="131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Results from PCA:</a:t>
            </a:r>
            <a:r>
              <a:rPr lang="en"/>
              <a:t> Embedding &amp; feature loading tables</a:t>
            </a:r>
            <a:endParaRPr/>
          </a:p>
        </p:txBody>
      </p:sp>
      <p:sp>
        <p:nvSpPr>
          <p:cNvPr id="224" name="Google Shape;224;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600"/>
          </a:p>
          <a:p>
            <a:pPr indent="0" lvl="0" marL="457200" rtl="0" algn="l">
              <a:spcBef>
                <a:spcPts val="1200"/>
              </a:spcBef>
              <a:spcAft>
                <a:spcPts val="0"/>
              </a:spcAft>
              <a:buNone/>
            </a:pPr>
            <a:r>
              <a:t/>
            </a:r>
            <a:endParaRPr sz="1600"/>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Stores the coordinates for each cell in low-dimensional space</a:t>
            </a:r>
            <a:r>
              <a:rPr lang="en"/>
              <a:t>.</a:t>
            </a:r>
            <a:endParaRPr/>
          </a:p>
          <a:p>
            <a:pPr indent="-317500" lvl="0" marL="457200" rtl="0" algn="l">
              <a:spcBef>
                <a:spcPts val="0"/>
              </a:spcBef>
              <a:spcAft>
                <a:spcPts val="0"/>
              </a:spcAft>
              <a:buSzPts val="1400"/>
              <a:buChar char="●"/>
            </a:pPr>
            <a:r>
              <a:rPr lang="en"/>
              <a:t>T</a:t>
            </a:r>
            <a:r>
              <a:rPr lang="en"/>
              <a:t>ransformed data for model building.</a:t>
            </a:r>
            <a:endParaRPr sz="1100"/>
          </a:p>
        </p:txBody>
      </p:sp>
      <p:pic>
        <p:nvPicPr>
          <p:cNvPr id="225" name="Google Shape;225;p28"/>
          <p:cNvPicPr preferRelativeResize="0"/>
          <p:nvPr/>
        </p:nvPicPr>
        <p:blipFill>
          <a:blip r:embed="rId3">
            <a:alphaModFix/>
          </a:blip>
          <a:stretch>
            <a:fillRect/>
          </a:stretch>
        </p:blipFill>
        <p:spPr>
          <a:xfrm>
            <a:off x="629500" y="1152475"/>
            <a:ext cx="3094126" cy="1310350"/>
          </a:xfrm>
          <a:prstGeom prst="rect">
            <a:avLst/>
          </a:prstGeom>
          <a:noFill/>
          <a:ln>
            <a:noFill/>
          </a:ln>
        </p:spPr>
      </p:pic>
      <p:sp>
        <p:nvSpPr>
          <p:cNvPr id="226" name="Google Shape;226;p28"/>
          <p:cNvSpPr txBox="1"/>
          <p:nvPr>
            <p:ph idx="2" type="body"/>
          </p:nvPr>
        </p:nvSpPr>
        <p:spPr>
          <a:xfrm>
            <a:off x="4422150" y="1294925"/>
            <a:ext cx="43209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t/>
            </a:r>
            <a:endParaRPr sz="1600"/>
          </a:p>
          <a:p>
            <a:pPr indent="-330200" lvl="0" marL="457200" rtl="0" algn="l">
              <a:spcBef>
                <a:spcPts val="0"/>
              </a:spcBef>
              <a:spcAft>
                <a:spcPts val="0"/>
              </a:spcAft>
              <a:buSzPts val="1600"/>
              <a:buChar char="●"/>
            </a:pPr>
            <a:r>
              <a:t/>
            </a:r>
            <a:endParaRPr sz="1600"/>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Stores the weight for each feature along each dimension of the embedding</a:t>
            </a:r>
            <a:endParaRPr/>
          </a:p>
          <a:p>
            <a:pPr indent="-317500" lvl="0" marL="457200" rtl="0" algn="l">
              <a:spcBef>
                <a:spcPts val="0"/>
              </a:spcBef>
              <a:spcAft>
                <a:spcPts val="0"/>
              </a:spcAft>
              <a:buSzPts val="1400"/>
              <a:buChar char="●"/>
            </a:pPr>
            <a:r>
              <a:rPr lang="en"/>
              <a:t>Saved to transform data used for prediction.</a:t>
            </a:r>
            <a:endParaRPr/>
          </a:p>
          <a:p>
            <a:pPr indent="0" lvl="0" marL="0" rtl="0" algn="l">
              <a:spcBef>
                <a:spcPts val="1200"/>
              </a:spcBef>
              <a:spcAft>
                <a:spcPts val="1200"/>
              </a:spcAft>
              <a:buNone/>
            </a:pPr>
            <a:r>
              <a:t/>
            </a:r>
            <a:endParaRPr sz="1000"/>
          </a:p>
        </p:txBody>
      </p:sp>
      <p:pic>
        <p:nvPicPr>
          <p:cNvPr id="227" name="Google Shape;227;p28"/>
          <p:cNvPicPr preferRelativeResize="0"/>
          <p:nvPr/>
        </p:nvPicPr>
        <p:blipFill>
          <a:blip r:embed="rId4">
            <a:alphaModFix/>
          </a:blip>
          <a:stretch>
            <a:fillRect/>
          </a:stretch>
        </p:blipFill>
        <p:spPr>
          <a:xfrm>
            <a:off x="4611000" y="1152476"/>
            <a:ext cx="3619776" cy="1310350"/>
          </a:xfrm>
          <a:prstGeom prst="rect">
            <a:avLst/>
          </a:prstGeom>
          <a:noFill/>
          <a:ln>
            <a:noFill/>
          </a:ln>
        </p:spPr>
      </p:pic>
      <p:grpSp>
        <p:nvGrpSpPr>
          <p:cNvPr id="228" name="Google Shape;228;p28"/>
          <p:cNvGrpSpPr/>
          <p:nvPr/>
        </p:nvGrpSpPr>
        <p:grpSpPr>
          <a:xfrm>
            <a:off x="4100475" y="3385098"/>
            <a:ext cx="4964244" cy="1645552"/>
            <a:chOff x="4100475" y="3385098"/>
            <a:chExt cx="4964244" cy="1645552"/>
          </a:xfrm>
        </p:grpSpPr>
        <p:sp>
          <p:nvSpPr>
            <p:cNvPr id="229" name="Google Shape;229;p28"/>
            <p:cNvSpPr/>
            <p:nvPr/>
          </p:nvSpPr>
          <p:spPr>
            <a:xfrm>
              <a:off x="4100475" y="3385098"/>
              <a:ext cx="1515600" cy="9189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ora"/>
                  <a:ea typeface="Lora"/>
                  <a:cs typeface="Lora"/>
                  <a:sym typeface="Lora"/>
                </a:rPr>
                <a:t>High-dimensional  data with hvgs</a:t>
              </a:r>
              <a:endParaRPr sz="1100">
                <a:latin typeface="Lora"/>
                <a:ea typeface="Lora"/>
                <a:cs typeface="Lora"/>
                <a:sym typeface="Lora"/>
              </a:endParaRPr>
            </a:p>
            <a:p>
              <a:pPr indent="0" lvl="0" marL="0" rtl="0" algn="l">
                <a:spcBef>
                  <a:spcPts val="0"/>
                </a:spcBef>
                <a:spcAft>
                  <a:spcPts val="0"/>
                </a:spcAft>
                <a:buNone/>
              </a:pPr>
              <a:r>
                <a:t/>
              </a:r>
              <a:endParaRPr sz="1100"/>
            </a:p>
            <a:p>
              <a:pPr indent="0" lvl="0" marL="0" rtl="0" algn="ctr">
                <a:spcBef>
                  <a:spcPts val="0"/>
                </a:spcBef>
                <a:spcAft>
                  <a:spcPts val="0"/>
                </a:spcAft>
                <a:buNone/>
              </a:pPr>
              <a:r>
                <a:rPr lang="en" sz="1300">
                  <a:solidFill>
                    <a:srgbClr val="A61C00"/>
                  </a:solidFill>
                  <a:latin typeface="Lora"/>
                  <a:ea typeface="Lora"/>
                  <a:cs typeface="Lora"/>
                  <a:sym typeface="Lora"/>
                </a:rPr>
                <a:t>2857*6125</a:t>
              </a:r>
              <a:endParaRPr sz="1300">
                <a:solidFill>
                  <a:srgbClr val="A61C00"/>
                </a:solidFill>
                <a:latin typeface="Lora"/>
                <a:ea typeface="Lora"/>
                <a:cs typeface="Lora"/>
                <a:sym typeface="Lora"/>
              </a:endParaRPr>
            </a:p>
          </p:txBody>
        </p:sp>
        <p:sp>
          <p:nvSpPr>
            <p:cNvPr id="230" name="Google Shape;230;p28"/>
            <p:cNvSpPr/>
            <p:nvPr/>
          </p:nvSpPr>
          <p:spPr>
            <a:xfrm>
              <a:off x="5616068" y="3661698"/>
              <a:ext cx="1724400" cy="365700"/>
            </a:xfrm>
            <a:prstGeom prst="rightArrow">
              <a:avLst>
                <a:gd fmla="val 50000" name="adj1"/>
                <a:gd fmla="val 528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7340319" y="3385098"/>
              <a:ext cx="1724400" cy="9189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 </a:t>
              </a:r>
              <a:r>
                <a:rPr lang="en" sz="1000">
                  <a:latin typeface="Lora"/>
                  <a:ea typeface="Lora"/>
                  <a:cs typeface="Lora"/>
                  <a:sym typeface="Lora"/>
                </a:rPr>
                <a:t>Data embedded in to low-dimensional space </a:t>
              </a:r>
              <a:endParaRPr sz="1000">
                <a:latin typeface="Lora"/>
                <a:ea typeface="Lora"/>
                <a:cs typeface="Lora"/>
                <a:sym typeface="Lora"/>
              </a:endParaRPr>
            </a:p>
            <a:p>
              <a:pPr indent="0" lvl="0" marL="0" rtl="0" algn="l">
                <a:spcBef>
                  <a:spcPts val="0"/>
                </a:spcBef>
                <a:spcAft>
                  <a:spcPts val="0"/>
                </a:spcAft>
                <a:buNone/>
              </a:pPr>
              <a:r>
                <a:t/>
              </a:r>
              <a:endParaRPr sz="1000"/>
            </a:p>
            <a:p>
              <a:pPr indent="0" lvl="0" marL="0" rtl="0" algn="ctr">
                <a:spcBef>
                  <a:spcPts val="0"/>
                </a:spcBef>
                <a:spcAft>
                  <a:spcPts val="0"/>
                </a:spcAft>
                <a:buNone/>
              </a:pPr>
              <a:r>
                <a:rPr lang="en" sz="1200">
                  <a:solidFill>
                    <a:srgbClr val="A61C00"/>
                  </a:solidFill>
                  <a:latin typeface="Lora"/>
                  <a:ea typeface="Lora"/>
                  <a:cs typeface="Lora"/>
                  <a:sym typeface="Lora"/>
                </a:rPr>
                <a:t>6125*30</a:t>
              </a:r>
              <a:endParaRPr sz="1200">
                <a:solidFill>
                  <a:srgbClr val="A61C00"/>
                </a:solidFill>
                <a:latin typeface="Lora"/>
                <a:ea typeface="Lora"/>
                <a:cs typeface="Lora"/>
                <a:sym typeface="Lora"/>
              </a:endParaRPr>
            </a:p>
          </p:txBody>
        </p:sp>
        <p:sp>
          <p:nvSpPr>
            <p:cNvPr id="232" name="Google Shape;232;p28"/>
            <p:cNvSpPr/>
            <p:nvPr/>
          </p:nvSpPr>
          <p:spPr>
            <a:xfrm>
              <a:off x="5765324" y="3967450"/>
              <a:ext cx="1575000" cy="10632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Feature loading</a:t>
              </a:r>
              <a:endParaRPr>
                <a:latin typeface="Lora"/>
                <a:ea typeface="Lora"/>
                <a:cs typeface="Lora"/>
                <a:sym typeface="Lora"/>
              </a:endParaRPr>
            </a:p>
            <a:p>
              <a:pPr indent="0" lvl="0" marL="0" rtl="0" algn="ctr">
                <a:spcBef>
                  <a:spcPts val="0"/>
                </a:spcBef>
                <a:spcAft>
                  <a:spcPts val="0"/>
                </a:spcAft>
                <a:buNone/>
              </a:pPr>
              <a:r>
                <a:t/>
              </a:r>
              <a:endParaRPr>
                <a:latin typeface="Lora"/>
                <a:ea typeface="Lora"/>
                <a:cs typeface="Lora"/>
                <a:sym typeface="Lora"/>
              </a:endParaRPr>
            </a:p>
            <a:p>
              <a:pPr indent="0" lvl="0" marL="0" rtl="0" algn="ctr">
                <a:spcBef>
                  <a:spcPts val="0"/>
                </a:spcBef>
                <a:spcAft>
                  <a:spcPts val="0"/>
                </a:spcAft>
                <a:buNone/>
              </a:pPr>
              <a:r>
                <a:rPr lang="en">
                  <a:solidFill>
                    <a:srgbClr val="A61C00"/>
                  </a:solidFill>
                  <a:latin typeface="Lora"/>
                  <a:ea typeface="Lora"/>
                  <a:cs typeface="Lora"/>
                  <a:sym typeface="Lora"/>
                </a:rPr>
                <a:t>2857*30</a:t>
              </a:r>
              <a:endParaRPr>
                <a:solidFill>
                  <a:srgbClr val="A61C00"/>
                </a:solidFill>
                <a:latin typeface="Lora"/>
                <a:ea typeface="Lora"/>
                <a:cs typeface="Lora"/>
                <a:sym typeface="Lora"/>
              </a:endParaRPr>
            </a:p>
          </p:txBody>
        </p:sp>
      </p:grpSp>
      <p:sp>
        <p:nvSpPr>
          <p:cNvPr id="233" name="Google Shape;233;p28"/>
          <p:cNvSpPr txBox="1"/>
          <p:nvPr/>
        </p:nvSpPr>
        <p:spPr>
          <a:xfrm>
            <a:off x="163500" y="4333350"/>
            <a:ext cx="444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0000"/>
                </a:solidFill>
              </a:rPr>
              <a:t>Terminology alert! </a:t>
            </a:r>
            <a:endParaRPr b="1">
              <a:solidFill>
                <a:srgbClr val="CC0000"/>
              </a:solidFill>
            </a:endParaRPr>
          </a:p>
          <a:p>
            <a:pPr indent="0" lvl="0" marL="0" rtl="0" algn="l">
              <a:spcBef>
                <a:spcPts val="0"/>
              </a:spcBef>
              <a:spcAft>
                <a:spcPts val="0"/>
              </a:spcAft>
              <a:buNone/>
            </a:pPr>
            <a:r>
              <a:rPr lang="en"/>
              <a:t>Feature loading</a:t>
            </a:r>
            <a:r>
              <a:rPr lang="en"/>
              <a:t> = Eigenvector*sqrt(Eigenvalue)</a:t>
            </a:r>
            <a:endParaRPr/>
          </a:p>
        </p:txBody>
      </p:sp>
      <p:sp>
        <p:nvSpPr>
          <p:cNvPr id="234" name="Google Shape;234;p28"/>
          <p:cNvSpPr txBox="1"/>
          <p:nvPr/>
        </p:nvSpPr>
        <p:spPr>
          <a:xfrm>
            <a:off x="1196000" y="799325"/>
            <a:ext cx="19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Cell embeddings</a:t>
            </a:r>
            <a:endParaRPr/>
          </a:p>
        </p:txBody>
      </p:sp>
      <p:sp>
        <p:nvSpPr>
          <p:cNvPr id="235" name="Google Shape;235;p28"/>
          <p:cNvSpPr txBox="1"/>
          <p:nvPr/>
        </p:nvSpPr>
        <p:spPr>
          <a:xfrm>
            <a:off x="5602038" y="799325"/>
            <a:ext cx="19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 loadings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311700" y="344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
            </a:r>
            <a:r>
              <a:rPr lang="en"/>
              <a:t>irst two PCs for 2018 dataset </a:t>
            </a:r>
            <a:endParaRPr/>
          </a:p>
        </p:txBody>
      </p:sp>
      <p:pic>
        <p:nvPicPr>
          <p:cNvPr id="241" name="Google Shape;241;p29"/>
          <p:cNvPicPr preferRelativeResize="0"/>
          <p:nvPr/>
        </p:nvPicPr>
        <p:blipFill>
          <a:blip r:embed="rId3">
            <a:alphaModFix/>
          </a:blip>
          <a:stretch>
            <a:fillRect/>
          </a:stretch>
        </p:blipFill>
        <p:spPr>
          <a:xfrm>
            <a:off x="2118800" y="1111375"/>
            <a:ext cx="5297475" cy="3642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r>
              <a:rPr lang="en"/>
              <a:t> - the first 2 PCs</a:t>
            </a:r>
            <a:endParaRPr/>
          </a:p>
        </p:txBody>
      </p:sp>
      <p:pic>
        <p:nvPicPr>
          <p:cNvPr id="247" name="Google Shape;247;p30"/>
          <p:cNvPicPr preferRelativeResize="0"/>
          <p:nvPr/>
        </p:nvPicPr>
        <p:blipFill>
          <a:blip r:embed="rId3">
            <a:alphaModFix/>
          </a:blip>
          <a:stretch>
            <a:fillRect/>
          </a:stretch>
        </p:blipFill>
        <p:spPr>
          <a:xfrm>
            <a:off x="96750" y="1404475"/>
            <a:ext cx="7175476" cy="3587750"/>
          </a:xfrm>
          <a:prstGeom prst="rect">
            <a:avLst/>
          </a:prstGeom>
          <a:noFill/>
          <a:ln>
            <a:noFill/>
          </a:ln>
        </p:spPr>
      </p:pic>
      <p:sp>
        <p:nvSpPr>
          <p:cNvPr id="248" name="Google Shape;248;p30"/>
          <p:cNvSpPr txBox="1"/>
          <p:nvPr/>
        </p:nvSpPr>
        <p:spPr>
          <a:xfrm>
            <a:off x="6279950" y="1017725"/>
            <a:ext cx="2498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Cell type</a:t>
            </a:r>
            <a:endParaRPr b="1"/>
          </a:p>
          <a:p>
            <a:pPr indent="-317500" lvl="0" marL="457200" rtl="0" algn="l">
              <a:spcBef>
                <a:spcPts val="0"/>
              </a:spcBef>
              <a:spcAft>
                <a:spcPts val="0"/>
              </a:spcAft>
              <a:buSzPts val="1400"/>
              <a:buChar char="●"/>
            </a:pPr>
            <a:r>
              <a:rPr lang="en"/>
              <a:t>Our dataset contains 7 cell types</a:t>
            </a:r>
            <a:endParaRPr/>
          </a:p>
          <a:p>
            <a:pPr indent="-317500" lvl="0" marL="457200" rtl="0" algn="l">
              <a:spcBef>
                <a:spcPts val="0"/>
              </a:spcBef>
              <a:spcAft>
                <a:spcPts val="0"/>
              </a:spcAft>
              <a:buSzPts val="1400"/>
              <a:buChar char="●"/>
            </a:pPr>
            <a:r>
              <a:rPr lang="en"/>
              <a:t>Sncg overlaps with other cell types here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UMAP of the first 30 PCs</a:t>
            </a:r>
            <a:endParaRPr/>
          </a:p>
        </p:txBody>
      </p:sp>
      <p:pic>
        <p:nvPicPr>
          <p:cNvPr id="254" name="Google Shape;254;p31"/>
          <p:cNvPicPr preferRelativeResize="0"/>
          <p:nvPr/>
        </p:nvPicPr>
        <p:blipFill>
          <a:blip r:embed="rId3">
            <a:alphaModFix/>
          </a:blip>
          <a:stretch>
            <a:fillRect/>
          </a:stretch>
        </p:blipFill>
        <p:spPr>
          <a:xfrm>
            <a:off x="152400" y="1170125"/>
            <a:ext cx="6298250" cy="3886925"/>
          </a:xfrm>
          <a:prstGeom prst="rect">
            <a:avLst/>
          </a:prstGeom>
          <a:noFill/>
          <a:ln>
            <a:noFill/>
          </a:ln>
        </p:spPr>
      </p:pic>
      <p:sp>
        <p:nvSpPr>
          <p:cNvPr id="255" name="Google Shape;255;p31"/>
          <p:cNvSpPr txBox="1"/>
          <p:nvPr/>
        </p:nvSpPr>
        <p:spPr>
          <a:xfrm>
            <a:off x="6299400" y="1017725"/>
            <a:ext cx="2532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UMAP of the first 30 PCs</a:t>
            </a:r>
            <a:endParaRPr b="1"/>
          </a:p>
          <a:p>
            <a:pPr indent="-317500" lvl="0" marL="457200" rtl="0" algn="l">
              <a:spcBef>
                <a:spcPts val="0"/>
              </a:spcBef>
              <a:spcAft>
                <a:spcPts val="0"/>
              </a:spcAft>
              <a:buSzPts val="1400"/>
              <a:buChar char="●"/>
            </a:pPr>
            <a:r>
              <a:rPr lang="en"/>
              <a:t>No obvious overlap</a:t>
            </a:r>
            <a:endParaRPr/>
          </a:p>
          <a:p>
            <a:pPr indent="-317500" lvl="0" marL="457200" rtl="0" algn="l">
              <a:spcBef>
                <a:spcPts val="0"/>
              </a:spcBef>
              <a:spcAft>
                <a:spcPts val="0"/>
              </a:spcAft>
              <a:buSzPts val="1400"/>
              <a:buChar char="●"/>
            </a:pPr>
            <a:r>
              <a:rPr lang="en"/>
              <a:t>Data after dimension reduction keeps information to separate different cell types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12175" y="112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2" name="Google Shape;62;p14"/>
          <p:cNvSpPr txBox="1"/>
          <p:nvPr>
            <p:ph idx="1" type="body"/>
          </p:nvPr>
        </p:nvSpPr>
        <p:spPr>
          <a:xfrm>
            <a:off x="112175" y="685175"/>
            <a:ext cx="8933400" cy="445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t>Challenge</a:t>
            </a:r>
            <a:r>
              <a:rPr lang="en" sz="1900"/>
              <a:t>: generate machine learning model(s) to annotate neuron cell types for the </a:t>
            </a:r>
            <a:r>
              <a:rPr lang="en" sz="1900">
                <a:solidFill>
                  <a:srgbClr val="FF0000"/>
                </a:solidFill>
              </a:rPr>
              <a:t>Patch-</a:t>
            </a:r>
            <a:r>
              <a:rPr lang="en" sz="1900">
                <a:solidFill>
                  <a:srgbClr val="FF0000"/>
                </a:solidFill>
              </a:rPr>
              <a:t>Seq data</a:t>
            </a:r>
            <a:r>
              <a:rPr lang="en" sz="1900"/>
              <a:t>!</a:t>
            </a:r>
            <a:endParaRPr sz="1900"/>
          </a:p>
          <a:p>
            <a:pPr indent="-355600" lvl="0" marL="457200" rtl="0" algn="l">
              <a:spcBef>
                <a:spcPts val="1200"/>
              </a:spcBef>
              <a:spcAft>
                <a:spcPts val="0"/>
              </a:spcAft>
              <a:buSzPts val="2000"/>
              <a:buAutoNum type="arabicPeriod"/>
            </a:pPr>
            <a:r>
              <a:rPr lang="en"/>
              <a:t>Integrating this wealth of data with morphology and physiology, for the comprehensive study of neuronal biology, requires multiplexing gene expression data with complementary techniques → development of Patch-seq!</a:t>
            </a:r>
            <a:endParaRPr/>
          </a:p>
          <a:p>
            <a:pPr indent="-342900" lvl="0" marL="457200" rtl="0" algn="l">
              <a:spcBef>
                <a:spcPts val="0"/>
              </a:spcBef>
              <a:spcAft>
                <a:spcPts val="0"/>
              </a:spcAft>
              <a:buSzPts val="1800"/>
              <a:buAutoNum type="arabicPeriod"/>
            </a:pPr>
            <a:r>
              <a:rPr lang="en"/>
              <a:t>The passage of the patch-pipette through the processes of adjacent cells cause off-target cell-type mRNA contamination in patch-seq</a:t>
            </a:r>
            <a:endParaRPr/>
          </a:p>
          <a:p>
            <a:pPr indent="-342900" lvl="0" marL="457200" rtl="0" algn="l">
              <a:spcBef>
                <a:spcPts val="0"/>
              </a:spcBef>
              <a:spcAft>
                <a:spcPts val="0"/>
              </a:spcAft>
              <a:buSzPts val="1800"/>
              <a:buAutoNum type="arabicPeriod"/>
            </a:pPr>
            <a:r>
              <a:rPr b="1" lang="en"/>
              <a:t>Why important?</a:t>
            </a:r>
            <a:endParaRPr b="1"/>
          </a:p>
          <a:p>
            <a:pPr indent="0" lvl="0" marL="457200" rtl="0" algn="l">
              <a:spcBef>
                <a:spcPts val="1200"/>
              </a:spcBef>
              <a:spcAft>
                <a:spcPts val="1200"/>
              </a:spcAft>
              <a:buNone/>
            </a:pPr>
            <a:r>
              <a:rPr lang="en"/>
              <a:t>Using machine learning model to predict cell types and present the level of contamination within the samples.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a:ea typeface="Comfortaa"/>
                <a:cs typeface="Comfortaa"/>
                <a:sym typeface="Comfortaa"/>
              </a:rPr>
              <a:t>What we did</a:t>
            </a:r>
            <a:r>
              <a:rPr lang="en"/>
              <a:t>						</a:t>
            </a:r>
            <a:r>
              <a:rPr lang="en">
                <a:latin typeface="Comfortaa"/>
                <a:ea typeface="Comfortaa"/>
                <a:cs typeface="Comfortaa"/>
                <a:sym typeface="Comfortaa"/>
              </a:rPr>
              <a:t>What to do</a:t>
            </a:r>
            <a:endParaRPr>
              <a:latin typeface="Comfortaa"/>
              <a:ea typeface="Comfortaa"/>
              <a:cs typeface="Comfortaa"/>
              <a:sym typeface="Comfortaa"/>
            </a:endParaRPr>
          </a:p>
        </p:txBody>
      </p:sp>
      <p:sp>
        <p:nvSpPr>
          <p:cNvPr id="261" name="Google Shape;261;p3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Interpreting raw data</a:t>
            </a:r>
            <a:endParaRPr sz="1800"/>
          </a:p>
          <a:p>
            <a:pPr indent="-342900" lvl="0" marL="457200" rtl="0" algn="l">
              <a:spcBef>
                <a:spcPts val="0"/>
              </a:spcBef>
              <a:spcAft>
                <a:spcPts val="0"/>
              </a:spcAft>
              <a:buSzPts val="1800"/>
              <a:buChar char="●"/>
            </a:pPr>
            <a:r>
              <a:rPr lang="en" sz="1800"/>
              <a:t>Quality control</a:t>
            </a:r>
            <a:endParaRPr sz="1800"/>
          </a:p>
          <a:p>
            <a:pPr indent="-342900" lvl="0" marL="457200" rtl="0" algn="l">
              <a:spcBef>
                <a:spcPts val="0"/>
              </a:spcBef>
              <a:spcAft>
                <a:spcPts val="0"/>
              </a:spcAft>
              <a:buSzPts val="1800"/>
              <a:buChar char="●"/>
            </a:pPr>
            <a:r>
              <a:rPr lang="en" sz="1800"/>
              <a:t>Normalization</a:t>
            </a:r>
            <a:endParaRPr sz="1800"/>
          </a:p>
          <a:p>
            <a:pPr indent="-342900" lvl="0" marL="457200" rtl="0" algn="l">
              <a:spcBef>
                <a:spcPts val="0"/>
              </a:spcBef>
              <a:spcAft>
                <a:spcPts val="0"/>
              </a:spcAft>
              <a:buSzPts val="1800"/>
              <a:buChar char="●"/>
            </a:pPr>
            <a:r>
              <a:rPr lang="en" sz="1800"/>
              <a:t>Feature selection</a:t>
            </a:r>
            <a:endParaRPr sz="1800"/>
          </a:p>
          <a:p>
            <a:pPr indent="-330200" lvl="1" marL="914400" rtl="0" algn="l">
              <a:spcBef>
                <a:spcPts val="0"/>
              </a:spcBef>
              <a:spcAft>
                <a:spcPts val="0"/>
              </a:spcAft>
              <a:buSzPts val="1600"/>
              <a:buChar char="○"/>
            </a:pPr>
            <a:r>
              <a:rPr lang="en" sz="1600"/>
              <a:t>Selected </a:t>
            </a:r>
            <a:r>
              <a:rPr lang="en" sz="1600"/>
              <a:t>feature</a:t>
            </a:r>
            <a:r>
              <a:rPr lang="en" sz="1600"/>
              <a:t> with high variance.</a:t>
            </a:r>
            <a:endParaRPr sz="1600"/>
          </a:p>
          <a:p>
            <a:pPr indent="-342900" lvl="0" marL="457200" rtl="0" algn="l">
              <a:spcBef>
                <a:spcPts val="0"/>
              </a:spcBef>
              <a:spcAft>
                <a:spcPts val="0"/>
              </a:spcAft>
              <a:buSzPts val="1800"/>
              <a:buChar char="●"/>
            </a:pPr>
            <a:r>
              <a:rPr lang="en" sz="1800">
                <a:solidFill>
                  <a:schemeClr val="dk1"/>
                </a:solidFill>
              </a:rPr>
              <a:t>Dimensionality reduction</a:t>
            </a:r>
            <a:endParaRPr sz="1800">
              <a:solidFill>
                <a:schemeClr val="dk1"/>
              </a:solidFill>
            </a:endParaRPr>
          </a:p>
          <a:p>
            <a:pPr indent="-342900" lvl="1" marL="914400" rtl="0" algn="l">
              <a:spcBef>
                <a:spcPts val="0"/>
              </a:spcBef>
              <a:spcAft>
                <a:spcPts val="0"/>
              </a:spcAft>
              <a:buClr>
                <a:schemeClr val="dk1"/>
              </a:buClr>
              <a:buSzPts val="1800"/>
              <a:buChar char="○"/>
            </a:pPr>
            <a:r>
              <a:rPr lang="en" sz="1600">
                <a:solidFill>
                  <a:schemeClr val="dk1"/>
                </a:solidFill>
              </a:rPr>
              <a:t>Used PCA analysis and tuned the parameter with scree plot</a:t>
            </a:r>
            <a:r>
              <a:rPr lang="en" sz="1800">
                <a:solidFill>
                  <a:schemeClr val="dk1"/>
                </a:solidFill>
              </a:rPr>
              <a:t>.</a:t>
            </a:r>
            <a:endParaRPr sz="1800">
              <a:solidFill>
                <a:schemeClr val="dk1"/>
              </a:solidFill>
            </a:endParaRPr>
          </a:p>
        </p:txBody>
      </p:sp>
      <p:sp>
        <p:nvSpPr>
          <p:cNvPr id="262" name="Google Shape;262;p3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Separate the </a:t>
            </a:r>
            <a:r>
              <a:rPr lang="en" sz="1800"/>
              <a:t>transformed data from PCA into training and testing set.</a:t>
            </a:r>
            <a:endParaRPr sz="1800"/>
          </a:p>
          <a:p>
            <a:pPr indent="-342900" lvl="0" marL="457200" rtl="0" algn="l">
              <a:spcBef>
                <a:spcPts val="0"/>
              </a:spcBef>
              <a:spcAft>
                <a:spcPts val="0"/>
              </a:spcAft>
              <a:buSzPts val="1800"/>
              <a:buChar char="●"/>
            </a:pPr>
            <a:r>
              <a:rPr lang="en" sz="1800"/>
              <a:t>Train classification model with training set.</a:t>
            </a:r>
            <a:endParaRPr sz="1800"/>
          </a:p>
          <a:p>
            <a:pPr indent="-330200" lvl="1" marL="914400" rtl="0" algn="l">
              <a:spcBef>
                <a:spcPts val="0"/>
              </a:spcBef>
              <a:spcAft>
                <a:spcPts val="0"/>
              </a:spcAft>
              <a:buSzPts val="1600"/>
              <a:buChar char="○"/>
            </a:pPr>
            <a:r>
              <a:rPr lang="en" sz="1600"/>
              <a:t>Random  Forest, etc</a:t>
            </a:r>
            <a:endParaRPr sz="1600"/>
          </a:p>
          <a:p>
            <a:pPr indent="-342900" lvl="0" marL="457200" rtl="0" algn="l">
              <a:spcBef>
                <a:spcPts val="0"/>
              </a:spcBef>
              <a:spcAft>
                <a:spcPts val="0"/>
              </a:spcAft>
              <a:buSzPts val="1800"/>
              <a:buChar char="●"/>
            </a:pPr>
            <a:r>
              <a:rPr lang="en" sz="1800"/>
              <a:t>Evaluate model with testing set.</a:t>
            </a:r>
            <a:endParaRPr sz="1800"/>
          </a:p>
          <a:p>
            <a:pPr indent="-342900" lvl="0" marL="457200" rtl="0" algn="l">
              <a:spcBef>
                <a:spcPts val="0"/>
              </a:spcBef>
              <a:spcAft>
                <a:spcPts val="0"/>
              </a:spcAft>
              <a:buSzPts val="1800"/>
              <a:buChar char="●"/>
            </a:pPr>
            <a:r>
              <a:rPr lang="en" sz="1800"/>
              <a:t>Transform the data from 2020 paper and predict with trained model to get annotation.</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Plan</a:t>
            </a:r>
            <a:endParaRPr/>
          </a:p>
        </p:txBody>
      </p:sp>
      <p:sp>
        <p:nvSpPr>
          <p:cNvPr id="268" name="Google Shape;26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Build model using data from 2018 paper.</a:t>
            </a:r>
            <a:endParaRPr/>
          </a:p>
          <a:p>
            <a:pPr indent="-317500" lvl="1" marL="914400" rtl="0" algn="l">
              <a:spcBef>
                <a:spcPts val="0"/>
              </a:spcBef>
              <a:spcAft>
                <a:spcPts val="0"/>
              </a:spcAft>
              <a:buSzPts val="1400"/>
              <a:buAutoNum type="alphaLcPeriod"/>
            </a:pPr>
            <a:r>
              <a:rPr lang="en"/>
              <a:t>Processing data</a:t>
            </a:r>
            <a:endParaRPr/>
          </a:p>
          <a:p>
            <a:pPr indent="-317500" lvl="1" marL="914400" rtl="0" algn="l">
              <a:spcBef>
                <a:spcPts val="0"/>
              </a:spcBef>
              <a:spcAft>
                <a:spcPts val="0"/>
              </a:spcAft>
              <a:buSzPts val="1400"/>
              <a:buAutoNum type="alphaLcPeriod"/>
            </a:pPr>
            <a:r>
              <a:rPr lang="en"/>
              <a:t>Randomly pick up 80% data for training and 20% for testing.</a:t>
            </a:r>
            <a:endParaRPr/>
          </a:p>
          <a:p>
            <a:pPr indent="-317500" lvl="1" marL="914400" rtl="0" algn="l">
              <a:spcBef>
                <a:spcPts val="0"/>
              </a:spcBef>
              <a:spcAft>
                <a:spcPts val="0"/>
              </a:spcAft>
              <a:buSzPts val="1400"/>
              <a:buAutoNum type="alphaLcPeriod"/>
            </a:pPr>
            <a:r>
              <a:rPr lang="en"/>
              <a:t>Built a classification model with the training data </a:t>
            </a:r>
            <a:endParaRPr/>
          </a:p>
          <a:p>
            <a:pPr indent="-317500" lvl="1" marL="914400" rtl="0" algn="l">
              <a:spcBef>
                <a:spcPts val="0"/>
              </a:spcBef>
              <a:spcAft>
                <a:spcPts val="0"/>
              </a:spcAft>
              <a:buSzPts val="1400"/>
              <a:buAutoNum type="alphaLcPeriod"/>
            </a:pPr>
            <a:r>
              <a:rPr lang="en"/>
              <a:t>Train the classifier with different methods for best testing performance. (random forest, NNW, etc.) </a:t>
            </a:r>
            <a:endParaRPr/>
          </a:p>
          <a:p>
            <a:pPr indent="-317500" lvl="1" marL="914400" rtl="0" algn="l">
              <a:spcBef>
                <a:spcPts val="0"/>
              </a:spcBef>
              <a:spcAft>
                <a:spcPts val="0"/>
              </a:spcAft>
              <a:buSzPts val="1400"/>
              <a:buAutoNum type="alphaLcPeriod"/>
            </a:pPr>
            <a:r>
              <a:rPr lang="en"/>
              <a:t>Cross-validation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Prediction of data from 2020 paper</a:t>
            </a:r>
            <a:endParaRPr/>
          </a:p>
          <a:p>
            <a:pPr indent="-317500" lvl="1" marL="914400" rtl="0" algn="l">
              <a:spcBef>
                <a:spcPts val="0"/>
              </a:spcBef>
              <a:spcAft>
                <a:spcPts val="0"/>
              </a:spcAft>
              <a:buSzPts val="1400"/>
              <a:buAutoNum type="alphaLcPeriod"/>
            </a:pPr>
            <a:r>
              <a:rPr lang="en"/>
              <a:t>Input QC-qualified patch-seq cell data</a:t>
            </a:r>
            <a:endParaRPr/>
          </a:p>
          <a:p>
            <a:pPr indent="-317500" lvl="1" marL="914400" rtl="0" algn="l">
              <a:spcBef>
                <a:spcPts val="0"/>
              </a:spcBef>
              <a:spcAft>
                <a:spcPts val="0"/>
              </a:spcAft>
              <a:buSzPts val="1400"/>
              <a:buAutoNum type="alphaLcPeriod"/>
            </a:pPr>
            <a:r>
              <a:rPr lang="en"/>
              <a:t>Predict cell type with built model.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4"/>
          <p:cNvPicPr preferRelativeResize="0"/>
          <p:nvPr/>
        </p:nvPicPr>
        <p:blipFill>
          <a:blip r:embed="rId3">
            <a:alphaModFix/>
          </a:blip>
          <a:stretch>
            <a:fillRect/>
          </a:stretch>
        </p:blipFill>
        <p:spPr>
          <a:xfrm>
            <a:off x="4025525" y="1079425"/>
            <a:ext cx="4919599" cy="3562501"/>
          </a:xfrm>
          <a:prstGeom prst="rect">
            <a:avLst/>
          </a:prstGeom>
          <a:noFill/>
          <a:ln>
            <a:noFill/>
          </a:ln>
        </p:spPr>
      </p:pic>
      <p:sp>
        <p:nvSpPr>
          <p:cNvPr id="274" name="Google Shape;27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a:t>
            </a:r>
            <a:r>
              <a:rPr lang="en"/>
              <a:t> Regression Model</a:t>
            </a:r>
            <a:endParaRPr/>
          </a:p>
        </p:txBody>
      </p:sp>
      <p:sp>
        <p:nvSpPr>
          <p:cNvPr id="275" name="Google Shape;275;p3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Use </a:t>
            </a:r>
            <a:r>
              <a:rPr lang="en"/>
              <a:t>continuous</a:t>
            </a:r>
            <a:r>
              <a:rPr lang="en"/>
              <a:t> data to predict categorical data.</a:t>
            </a:r>
            <a:endParaRPr/>
          </a:p>
          <a:p>
            <a:pPr indent="0" lvl="0" marL="0" rtl="0" algn="l">
              <a:spcBef>
                <a:spcPts val="1200"/>
              </a:spcBef>
              <a:spcAft>
                <a:spcPts val="0"/>
              </a:spcAft>
              <a:buNone/>
            </a:pPr>
            <a:r>
              <a:rPr lang="en"/>
              <a:t>Multiclass logistic regression model.</a:t>
            </a:r>
            <a:endParaRPr/>
          </a:p>
          <a:p>
            <a:pPr indent="0" lvl="0" marL="0" rtl="0" algn="l">
              <a:spcBef>
                <a:spcPts val="1200"/>
              </a:spcBef>
              <a:spcAft>
                <a:spcPts val="0"/>
              </a:spcAft>
              <a:buNone/>
            </a:pPr>
            <a:r>
              <a:rPr lang="en"/>
              <a:t>Split data into training and testing </a:t>
            </a:r>
            <a:br>
              <a:rPr lang="en"/>
            </a:br>
            <a:r>
              <a:rPr lang="en"/>
              <a:t>with test size =0.2 </a:t>
            </a:r>
            <a:endParaRPr/>
          </a:p>
          <a:p>
            <a:pPr indent="0" lvl="0" marL="0" rtl="0" algn="l">
              <a:spcBef>
                <a:spcPts val="1200"/>
              </a:spcBef>
              <a:spcAft>
                <a:spcPts val="0"/>
              </a:spcAft>
              <a:buNone/>
            </a:pPr>
            <a:r>
              <a:rPr lang="en"/>
              <a:t>Predict</a:t>
            </a:r>
            <a:r>
              <a:rPr lang="en"/>
              <a:t> test set</a:t>
            </a:r>
            <a:endParaRPr/>
          </a:p>
          <a:p>
            <a:pPr indent="0" lvl="0" marL="0" rtl="0" algn="l">
              <a:spcBef>
                <a:spcPts val="1200"/>
              </a:spcBef>
              <a:spcAft>
                <a:spcPts val="0"/>
              </a:spcAft>
              <a:buNone/>
            </a:pPr>
            <a:r>
              <a:rPr lang="en"/>
              <a:t>AUC curves</a:t>
            </a:r>
            <a:endParaRPr/>
          </a:p>
          <a:p>
            <a:pPr indent="0" lvl="0" marL="0" rtl="0" algn="l">
              <a:spcBef>
                <a:spcPts val="1200"/>
              </a:spcBef>
              <a:spcAft>
                <a:spcPts val="1200"/>
              </a:spcAft>
              <a:buNone/>
            </a:pPr>
            <a:r>
              <a:rPr lang="en"/>
              <a:t>Confusion matrix </a:t>
            </a:r>
            <a:endParaRPr/>
          </a:p>
        </p:txBody>
      </p:sp>
      <p:pic>
        <p:nvPicPr>
          <p:cNvPr id="276" name="Google Shape;276;p34"/>
          <p:cNvPicPr preferRelativeResize="0"/>
          <p:nvPr/>
        </p:nvPicPr>
        <p:blipFill>
          <a:blip r:embed="rId4">
            <a:alphaModFix/>
          </a:blip>
          <a:stretch>
            <a:fillRect/>
          </a:stretch>
        </p:blipFill>
        <p:spPr>
          <a:xfrm>
            <a:off x="4318052" y="1079425"/>
            <a:ext cx="4777532" cy="3562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3"/>
                                        </p:tgtEl>
                                      </p:cBhvr>
                                    </p:animEffect>
                                    <p:set>
                                      <p:cBhvr>
                                        <p:cTn dur="1" fill="hold">
                                          <p:stCondLst>
                                            <p:cond delay="1000"/>
                                          </p:stCondLst>
                                        </p:cTn>
                                        <p:tgtEl>
                                          <p:spTgt spid="27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Balanced model</a:t>
            </a:r>
            <a:endParaRPr/>
          </a:p>
        </p:txBody>
      </p:sp>
      <p:sp>
        <p:nvSpPr>
          <p:cNvPr id="282" name="Google Shape;282;p35"/>
          <p:cNvSpPr txBox="1"/>
          <p:nvPr>
            <p:ph idx="1" type="body"/>
          </p:nvPr>
        </p:nvSpPr>
        <p:spPr>
          <a:xfrm>
            <a:off x="311700" y="1152475"/>
            <a:ext cx="3985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data is not balanced.</a:t>
            </a:r>
            <a:endParaRPr/>
          </a:p>
          <a:p>
            <a:pPr indent="0" lvl="0" marL="0" rtl="0" algn="l">
              <a:spcBef>
                <a:spcPts val="1200"/>
              </a:spcBef>
              <a:spcAft>
                <a:spcPts val="0"/>
              </a:spcAft>
              <a:buNone/>
            </a:pPr>
            <a:r>
              <a:rPr lang="en"/>
              <a:t>Build a balanced model to check if there is any improvement.</a:t>
            </a:r>
            <a:endParaRPr/>
          </a:p>
          <a:p>
            <a:pPr indent="0" lvl="0" marL="0" rtl="0" algn="l">
              <a:spcBef>
                <a:spcPts val="1200"/>
              </a:spcBef>
              <a:spcAft>
                <a:spcPts val="1200"/>
              </a:spcAft>
              <a:buNone/>
            </a:pPr>
            <a:r>
              <a:rPr lang="en"/>
              <a:t>Confusion matrix and auc show almost the same result as unbalanced model.</a:t>
            </a:r>
            <a:endParaRPr/>
          </a:p>
        </p:txBody>
      </p:sp>
      <p:pic>
        <p:nvPicPr>
          <p:cNvPr id="283" name="Google Shape;283;p35"/>
          <p:cNvPicPr preferRelativeResize="0"/>
          <p:nvPr/>
        </p:nvPicPr>
        <p:blipFill>
          <a:blip r:embed="rId3">
            <a:alphaModFix/>
          </a:blip>
          <a:stretch>
            <a:fillRect/>
          </a:stretch>
        </p:blipFill>
        <p:spPr>
          <a:xfrm>
            <a:off x="4297200" y="1133012"/>
            <a:ext cx="4633799" cy="3455325"/>
          </a:xfrm>
          <a:prstGeom prst="rect">
            <a:avLst/>
          </a:prstGeom>
          <a:noFill/>
          <a:ln>
            <a:noFill/>
          </a:ln>
        </p:spPr>
      </p:pic>
      <p:sp>
        <p:nvSpPr>
          <p:cNvPr id="284" name="Google Shape;284;p35"/>
          <p:cNvSpPr txBox="1"/>
          <p:nvPr/>
        </p:nvSpPr>
        <p:spPr>
          <a:xfrm>
            <a:off x="311700" y="3375725"/>
            <a:ext cx="3808200" cy="15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600">
                <a:solidFill>
                  <a:srgbClr val="980000"/>
                </a:solidFill>
              </a:rPr>
              <a:t>The “balanced” mode uses the values of y to automatically adjust weights inversely proportional to class frequencies in the input data as</a:t>
            </a:r>
            <a:r>
              <a:rPr lang="en" sz="1308">
                <a:solidFill>
                  <a:srgbClr val="980000"/>
                </a:solidFill>
                <a:highlight>
                  <a:srgbClr val="FFFFFF"/>
                </a:highlight>
                <a:latin typeface="Roboto"/>
                <a:ea typeface="Roboto"/>
                <a:cs typeface="Roboto"/>
                <a:sym typeface="Roboto"/>
              </a:rPr>
              <a:t> </a:t>
            </a:r>
            <a:r>
              <a:rPr lang="en" sz="1158">
                <a:solidFill>
                  <a:srgbClr val="0000FF"/>
                </a:solidFill>
                <a:highlight>
                  <a:srgbClr val="ECF0F3"/>
                </a:highlight>
                <a:latin typeface="Courier New"/>
                <a:ea typeface="Courier New"/>
                <a:cs typeface="Courier New"/>
                <a:sym typeface="Courier New"/>
              </a:rPr>
              <a:t>n_samples / (n_classes * np.bincount(y))</a:t>
            </a:r>
            <a:r>
              <a:rPr lang="en" sz="1308">
                <a:solidFill>
                  <a:srgbClr val="0000FF"/>
                </a:solidFill>
                <a:highlight>
                  <a:srgbClr val="FFFFFF"/>
                </a:highlight>
                <a:latin typeface="Roboto"/>
                <a:ea typeface="Roboto"/>
                <a:cs typeface="Roboto"/>
                <a:sym typeface="Roboto"/>
              </a:rPr>
              <a:t>.</a:t>
            </a:r>
            <a:endParaRPr sz="12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Penalized </a:t>
            </a:r>
            <a:r>
              <a:rPr lang="en"/>
              <a:t>Logistic Regression </a:t>
            </a:r>
            <a:r>
              <a:rPr lang="en"/>
              <a:t>Model</a:t>
            </a:r>
            <a:endParaRPr/>
          </a:p>
        </p:txBody>
      </p:sp>
      <p:sp>
        <p:nvSpPr>
          <p:cNvPr id="290" name="Google Shape;290;p36"/>
          <p:cNvSpPr txBox="1"/>
          <p:nvPr>
            <p:ph idx="1" type="body"/>
          </p:nvPr>
        </p:nvSpPr>
        <p:spPr>
          <a:xfrm>
            <a:off x="311700" y="1152475"/>
            <a:ext cx="4182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 L1 </a:t>
            </a:r>
            <a:r>
              <a:rPr lang="en"/>
              <a:t>penalty to regulate the logistic regression model to check if it helps on performance.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Also, similar AUC and confusion </a:t>
            </a:r>
            <a:endParaRPr/>
          </a:p>
          <a:p>
            <a:pPr indent="0" lvl="0" marL="0" rtl="0" algn="l">
              <a:spcBef>
                <a:spcPts val="1200"/>
              </a:spcBef>
              <a:spcAft>
                <a:spcPts val="1200"/>
              </a:spcAft>
              <a:buNone/>
            </a:pPr>
            <a:r>
              <a:rPr lang="en"/>
              <a:t>matrix.</a:t>
            </a:r>
            <a:endParaRPr/>
          </a:p>
        </p:txBody>
      </p:sp>
      <p:pic>
        <p:nvPicPr>
          <p:cNvPr id="291" name="Google Shape;291;p36"/>
          <p:cNvPicPr preferRelativeResize="0"/>
          <p:nvPr/>
        </p:nvPicPr>
        <p:blipFill>
          <a:blip r:embed="rId3">
            <a:alphaModFix/>
          </a:blip>
          <a:stretch>
            <a:fillRect/>
          </a:stretch>
        </p:blipFill>
        <p:spPr>
          <a:xfrm>
            <a:off x="4207073" y="1100900"/>
            <a:ext cx="4860297" cy="3519525"/>
          </a:xfrm>
          <a:prstGeom prst="rect">
            <a:avLst/>
          </a:prstGeom>
          <a:noFill/>
          <a:ln>
            <a:noFill/>
          </a:ln>
        </p:spPr>
      </p:pic>
      <p:pic>
        <p:nvPicPr>
          <p:cNvPr id="292" name="Google Shape;292;p36"/>
          <p:cNvPicPr preferRelativeResize="0"/>
          <p:nvPr/>
        </p:nvPicPr>
        <p:blipFill>
          <a:blip r:embed="rId4">
            <a:alphaModFix/>
          </a:blip>
          <a:stretch>
            <a:fillRect/>
          </a:stretch>
        </p:blipFill>
        <p:spPr>
          <a:xfrm>
            <a:off x="4207075" y="1017729"/>
            <a:ext cx="4860300" cy="36242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1"/>
                                        </p:tgtEl>
                                      </p:cBhvr>
                                    </p:animEffect>
                                    <p:set>
                                      <p:cBhvr>
                                        <p:cTn dur="1" fill="hold">
                                          <p:stCondLst>
                                            <p:cond delay="1000"/>
                                          </p:stCondLst>
                                        </p:cTn>
                                        <p:tgtEl>
                                          <p:spTgt spid="29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7"/>
          <p:cNvPicPr preferRelativeResize="0"/>
          <p:nvPr/>
        </p:nvPicPr>
        <p:blipFill>
          <a:blip r:embed="rId3">
            <a:alphaModFix/>
          </a:blip>
          <a:stretch>
            <a:fillRect/>
          </a:stretch>
        </p:blipFill>
        <p:spPr>
          <a:xfrm>
            <a:off x="4811775" y="1536700"/>
            <a:ext cx="3676650" cy="2647950"/>
          </a:xfrm>
          <a:prstGeom prst="rect">
            <a:avLst/>
          </a:prstGeom>
          <a:noFill/>
          <a:ln>
            <a:noFill/>
          </a:ln>
        </p:spPr>
      </p:pic>
      <p:sp>
        <p:nvSpPr>
          <p:cNvPr id="298" name="Google Shape;29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sp>
        <p:nvSpPr>
          <p:cNvPr id="299" name="Google Shape;299;p37"/>
          <p:cNvSpPr txBox="1"/>
          <p:nvPr>
            <p:ph idx="1" type="body"/>
          </p:nvPr>
        </p:nvSpPr>
        <p:spPr>
          <a:xfrm>
            <a:off x="311700" y="123332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Classification problem</a:t>
            </a:r>
            <a:endParaRPr/>
          </a:p>
          <a:p>
            <a:pPr indent="0" lvl="0" marL="0" rtl="0" algn="l">
              <a:spcBef>
                <a:spcPts val="1200"/>
              </a:spcBef>
              <a:spcAft>
                <a:spcPts val="0"/>
              </a:spcAft>
              <a:buNone/>
            </a:pPr>
            <a:r>
              <a:rPr lang="en"/>
              <a:t>Use RandomForestClassifier()</a:t>
            </a:r>
            <a:br>
              <a:rPr lang="en"/>
            </a:br>
            <a:endParaRPr/>
          </a:p>
          <a:p>
            <a:pPr indent="0" lvl="0" marL="0" rtl="0" algn="l">
              <a:spcBef>
                <a:spcPts val="1200"/>
              </a:spcBef>
              <a:spcAft>
                <a:spcPts val="0"/>
              </a:spcAft>
              <a:buNone/>
            </a:pPr>
            <a:r>
              <a:rPr lang="en"/>
              <a:t>Balanced and unbalanced model</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Predict test set</a:t>
            </a:r>
            <a:endParaRPr/>
          </a:p>
          <a:p>
            <a:pPr indent="0" lvl="0" marL="0" rtl="0" algn="l">
              <a:spcBef>
                <a:spcPts val="1200"/>
              </a:spcBef>
              <a:spcAft>
                <a:spcPts val="0"/>
              </a:spcAft>
              <a:buClr>
                <a:schemeClr val="dk1"/>
              </a:buClr>
              <a:buSzPts val="1100"/>
              <a:buFont typeface="Arial"/>
              <a:buNone/>
            </a:pPr>
            <a:r>
              <a:rPr lang="en"/>
              <a:t>AUC curves</a:t>
            </a:r>
            <a:endParaRPr/>
          </a:p>
          <a:p>
            <a:pPr indent="0" lvl="0" marL="0" rtl="0" algn="l">
              <a:spcBef>
                <a:spcPts val="1200"/>
              </a:spcBef>
              <a:spcAft>
                <a:spcPts val="1200"/>
              </a:spcAft>
              <a:buNone/>
            </a:pPr>
            <a:r>
              <a:rPr lang="en"/>
              <a:t>Confusion matrix </a:t>
            </a:r>
            <a:endParaRPr/>
          </a:p>
        </p:txBody>
      </p:sp>
      <p:pic>
        <p:nvPicPr>
          <p:cNvPr id="300" name="Google Shape;300;p37"/>
          <p:cNvPicPr preferRelativeResize="0"/>
          <p:nvPr/>
        </p:nvPicPr>
        <p:blipFill>
          <a:blip r:embed="rId4">
            <a:alphaModFix/>
          </a:blip>
          <a:stretch>
            <a:fillRect/>
          </a:stretch>
        </p:blipFill>
        <p:spPr>
          <a:xfrm>
            <a:off x="4359650" y="1112050"/>
            <a:ext cx="4472650" cy="349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7"/>
                                        </p:tgtEl>
                                      </p:cBhvr>
                                    </p:animEffect>
                                    <p:set>
                                      <p:cBhvr>
                                        <p:cTn dur="1" fill="hold">
                                          <p:stCondLst>
                                            <p:cond delay="1000"/>
                                          </p:stCondLst>
                                        </p:cTn>
                                        <p:tgtEl>
                                          <p:spTgt spid="29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Simulated contaminated cells</a:t>
            </a:r>
            <a:endParaRPr/>
          </a:p>
        </p:txBody>
      </p:sp>
      <p:sp>
        <p:nvSpPr>
          <p:cNvPr id="306" name="Google Shape;30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Patch-seq has contamination issue</a:t>
            </a:r>
            <a:endParaRPr/>
          </a:p>
          <a:p>
            <a:pPr indent="-342900" lvl="0" marL="457200" rtl="0" algn="l">
              <a:spcBef>
                <a:spcPts val="0"/>
              </a:spcBef>
              <a:spcAft>
                <a:spcPts val="0"/>
              </a:spcAft>
              <a:buSzPts val="1800"/>
              <a:buChar char="●"/>
            </a:pPr>
            <a:r>
              <a:rPr lang="en"/>
              <a:t>Contamination levels can be inferred by the predicted probabilities for each cell</a:t>
            </a:r>
            <a:endParaRPr/>
          </a:p>
          <a:p>
            <a:pPr indent="-342900" lvl="0" marL="457200" rtl="0" algn="l">
              <a:spcBef>
                <a:spcPts val="0"/>
              </a:spcBef>
              <a:spcAft>
                <a:spcPts val="0"/>
              </a:spcAft>
              <a:buSzPts val="1800"/>
              <a:buChar char="●"/>
            </a:pPr>
            <a:r>
              <a:rPr lang="en"/>
              <a:t>Histogram of the largest predict probability of each cell</a:t>
            </a:r>
            <a:endParaRPr/>
          </a:p>
          <a:p>
            <a:pPr indent="-342900" lvl="0" marL="457200" rtl="0" algn="l">
              <a:spcBef>
                <a:spcPts val="0"/>
              </a:spcBef>
              <a:spcAft>
                <a:spcPts val="0"/>
              </a:spcAft>
              <a:buSzPts val="1800"/>
              <a:buChar char="●"/>
            </a:pPr>
            <a:r>
              <a:rPr lang="en"/>
              <a:t>Simulate some contaminated cells:</a:t>
            </a:r>
            <a:endParaRPr/>
          </a:p>
          <a:p>
            <a:pPr indent="-317500" lvl="1" marL="914400" rtl="0" algn="l">
              <a:spcBef>
                <a:spcPts val="0"/>
              </a:spcBef>
              <a:spcAft>
                <a:spcPts val="0"/>
              </a:spcAft>
              <a:buSzPts val="1400"/>
              <a:buChar char="○"/>
            </a:pPr>
            <a:r>
              <a:rPr lang="en"/>
              <a:t>7 known cell types</a:t>
            </a:r>
            <a:endParaRPr/>
          </a:p>
          <a:p>
            <a:pPr indent="-317500" lvl="1" marL="914400" rtl="0" algn="l">
              <a:spcBef>
                <a:spcPts val="0"/>
              </a:spcBef>
              <a:spcAft>
                <a:spcPts val="0"/>
              </a:spcAft>
              <a:buSzPts val="1400"/>
              <a:buChar char="○"/>
            </a:pPr>
            <a:r>
              <a:rPr lang="en"/>
              <a:t>Mean of all cells from a pair of 2 different cell types → a simulated contaminated cell</a:t>
            </a:r>
            <a:endParaRPr/>
          </a:p>
          <a:p>
            <a:pPr indent="-317500" lvl="1" marL="914400" rtl="0" algn="l">
              <a:spcBef>
                <a:spcPts val="0"/>
              </a:spcBef>
              <a:spcAft>
                <a:spcPts val="0"/>
              </a:spcAft>
              <a:buSzPts val="1400"/>
              <a:buChar char="○"/>
            </a:pPr>
            <a:r>
              <a:rPr lang="en"/>
              <a:t>21 simulated contaminated cells as negative control</a:t>
            </a:r>
            <a:endParaRPr/>
          </a:p>
        </p:txBody>
      </p:sp>
      <p:pic>
        <p:nvPicPr>
          <p:cNvPr id="307" name="Google Shape;307;p38"/>
          <p:cNvPicPr preferRelativeResize="0"/>
          <p:nvPr/>
        </p:nvPicPr>
        <p:blipFill>
          <a:blip r:embed="rId3">
            <a:alphaModFix/>
          </a:blip>
          <a:stretch>
            <a:fillRect/>
          </a:stretch>
        </p:blipFill>
        <p:spPr>
          <a:xfrm>
            <a:off x="2909850" y="3519225"/>
            <a:ext cx="6234150" cy="1624275"/>
          </a:xfrm>
          <a:prstGeom prst="rect">
            <a:avLst/>
          </a:prstGeom>
          <a:noFill/>
          <a:ln>
            <a:noFill/>
          </a:ln>
        </p:spPr>
      </p:pic>
      <p:sp>
        <p:nvSpPr>
          <p:cNvPr id="308" name="Google Shape;308;p38"/>
          <p:cNvSpPr txBox="1"/>
          <p:nvPr/>
        </p:nvSpPr>
        <p:spPr>
          <a:xfrm>
            <a:off x="-928150" y="754125"/>
            <a:ext cx="55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9" name="Google Shape;309;p38"/>
          <p:cNvSpPr/>
          <p:nvPr/>
        </p:nvSpPr>
        <p:spPr>
          <a:xfrm>
            <a:off x="5283900" y="3665975"/>
            <a:ext cx="3756000" cy="64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rot="-597537">
            <a:off x="4644726" y="4015465"/>
            <a:ext cx="1177848" cy="258297"/>
          </a:xfrm>
          <a:prstGeom prst="parallelogram">
            <a:avLst>
              <a:gd fmla="val 276096"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Simulated contamination - Logistic regression</a:t>
            </a:r>
            <a:endParaRPr/>
          </a:p>
        </p:txBody>
      </p:sp>
      <p:sp>
        <p:nvSpPr>
          <p:cNvPr id="316" name="Google Shape;316;p3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Unpenalized </a:t>
            </a:r>
            <a:endParaRPr/>
          </a:p>
        </p:txBody>
      </p:sp>
      <p:sp>
        <p:nvSpPr>
          <p:cNvPr id="317" name="Google Shape;317;p3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Penalized</a:t>
            </a:r>
            <a:endParaRPr/>
          </a:p>
        </p:txBody>
      </p:sp>
      <p:pic>
        <p:nvPicPr>
          <p:cNvPr id="318" name="Google Shape;318;p39"/>
          <p:cNvPicPr preferRelativeResize="0"/>
          <p:nvPr/>
        </p:nvPicPr>
        <p:blipFill>
          <a:blip r:embed="rId3">
            <a:alphaModFix/>
          </a:blip>
          <a:stretch>
            <a:fillRect/>
          </a:stretch>
        </p:blipFill>
        <p:spPr>
          <a:xfrm>
            <a:off x="745400" y="1614246"/>
            <a:ext cx="2934526" cy="2954625"/>
          </a:xfrm>
          <a:prstGeom prst="rect">
            <a:avLst/>
          </a:prstGeom>
          <a:noFill/>
          <a:ln>
            <a:noFill/>
          </a:ln>
        </p:spPr>
      </p:pic>
      <p:pic>
        <p:nvPicPr>
          <p:cNvPr id="319" name="Google Shape;319;p39"/>
          <p:cNvPicPr preferRelativeResize="0"/>
          <p:nvPr/>
        </p:nvPicPr>
        <p:blipFill>
          <a:blip r:embed="rId4">
            <a:alphaModFix/>
          </a:blip>
          <a:stretch>
            <a:fillRect/>
          </a:stretch>
        </p:blipFill>
        <p:spPr>
          <a:xfrm>
            <a:off x="5074025" y="1614224"/>
            <a:ext cx="2934526" cy="29546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Simulated contamination - Logistic regression</a:t>
            </a:r>
            <a:endParaRPr/>
          </a:p>
        </p:txBody>
      </p:sp>
      <p:sp>
        <p:nvSpPr>
          <p:cNvPr id="325" name="Google Shape;325;p4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Unbalanced</a:t>
            </a:r>
            <a:endParaRPr/>
          </a:p>
        </p:txBody>
      </p:sp>
      <p:sp>
        <p:nvSpPr>
          <p:cNvPr id="326" name="Google Shape;326;p4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Balanced</a:t>
            </a:r>
            <a:endParaRPr/>
          </a:p>
        </p:txBody>
      </p:sp>
      <p:pic>
        <p:nvPicPr>
          <p:cNvPr id="327" name="Google Shape;327;p40"/>
          <p:cNvPicPr preferRelativeResize="0"/>
          <p:nvPr/>
        </p:nvPicPr>
        <p:blipFill>
          <a:blip r:embed="rId3">
            <a:alphaModFix/>
          </a:blip>
          <a:stretch>
            <a:fillRect/>
          </a:stretch>
        </p:blipFill>
        <p:spPr>
          <a:xfrm>
            <a:off x="699000" y="1683871"/>
            <a:ext cx="2865350" cy="2885000"/>
          </a:xfrm>
          <a:prstGeom prst="rect">
            <a:avLst/>
          </a:prstGeom>
          <a:noFill/>
          <a:ln>
            <a:noFill/>
          </a:ln>
        </p:spPr>
      </p:pic>
      <p:pic>
        <p:nvPicPr>
          <p:cNvPr id="328" name="Google Shape;328;p40"/>
          <p:cNvPicPr preferRelativeResize="0"/>
          <p:nvPr/>
        </p:nvPicPr>
        <p:blipFill>
          <a:blip r:embed="rId4">
            <a:alphaModFix/>
          </a:blip>
          <a:stretch>
            <a:fillRect/>
          </a:stretch>
        </p:blipFill>
        <p:spPr>
          <a:xfrm>
            <a:off x="5399674" y="1683877"/>
            <a:ext cx="2865350" cy="288498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Simulated contamination - Random Forest</a:t>
            </a:r>
            <a:endParaRPr/>
          </a:p>
        </p:txBody>
      </p:sp>
      <p:sp>
        <p:nvSpPr>
          <p:cNvPr id="334" name="Google Shape;334;p4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Unbalanced</a:t>
            </a:r>
            <a:endParaRPr/>
          </a:p>
        </p:txBody>
      </p:sp>
      <p:sp>
        <p:nvSpPr>
          <p:cNvPr id="335" name="Google Shape;335;p4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Balanced</a:t>
            </a:r>
            <a:endParaRPr/>
          </a:p>
        </p:txBody>
      </p:sp>
      <p:pic>
        <p:nvPicPr>
          <p:cNvPr id="336" name="Google Shape;336;p41"/>
          <p:cNvPicPr preferRelativeResize="0"/>
          <p:nvPr/>
        </p:nvPicPr>
        <p:blipFill>
          <a:blip r:embed="rId3">
            <a:alphaModFix/>
          </a:blip>
          <a:stretch>
            <a:fillRect/>
          </a:stretch>
        </p:blipFill>
        <p:spPr>
          <a:xfrm>
            <a:off x="846736" y="1648725"/>
            <a:ext cx="2929825" cy="2920150"/>
          </a:xfrm>
          <a:prstGeom prst="rect">
            <a:avLst/>
          </a:prstGeom>
          <a:noFill/>
          <a:ln>
            <a:noFill/>
          </a:ln>
        </p:spPr>
      </p:pic>
      <p:pic>
        <p:nvPicPr>
          <p:cNvPr id="337" name="Google Shape;337;p41"/>
          <p:cNvPicPr preferRelativeResize="0"/>
          <p:nvPr/>
        </p:nvPicPr>
        <p:blipFill>
          <a:blip r:embed="rId4">
            <a:alphaModFix/>
          </a:blip>
          <a:stretch>
            <a:fillRect/>
          </a:stretch>
        </p:blipFill>
        <p:spPr>
          <a:xfrm>
            <a:off x="5367441" y="1648730"/>
            <a:ext cx="2929825" cy="29201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1912585" y="443100"/>
            <a:ext cx="5318828" cy="412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Model Comparison - contamination issue for 2020 dataset</a:t>
            </a:r>
            <a:endParaRPr/>
          </a:p>
        </p:txBody>
      </p:sp>
      <p:sp>
        <p:nvSpPr>
          <p:cNvPr id="343" name="Google Shape;343;p4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Logistic regression - test set</a:t>
            </a:r>
            <a:endParaRPr/>
          </a:p>
        </p:txBody>
      </p:sp>
      <p:sp>
        <p:nvSpPr>
          <p:cNvPr id="344" name="Google Shape;344;p4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Logistic regression - 2020 patch-seq data</a:t>
            </a:r>
            <a:endParaRPr/>
          </a:p>
        </p:txBody>
      </p:sp>
      <p:pic>
        <p:nvPicPr>
          <p:cNvPr id="345" name="Google Shape;345;p42"/>
          <p:cNvPicPr preferRelativeResize="0"/>
          <p:nvPr/>
        </p:nvPicPr>
        <p:blipFill>
          <a:blip r:embed="rId3">
            <a:alphaModFix/>
          </a:blip>
          <a:stretch>
            <a:fillRect/>
          </a:stretch>
        </p:blipFill>
        <p:spPr>
          <a:xfrm>
            <a:off x="4832400" y="1520237"/>
            <a:ext cx="2866700" cy="2801739"/>
          </a:xfrm>
          <a:prstGeom prst="rect">
            <a:avLst/>
          </a:prstGeom>
          <a:noFill/>
          <a:ln>
            <a:noFill/>
          </a:ln>
        </p:spPr>
      </p:pic>
      <p:pic>
        <p:nvPicPr>
          <p:cNvPr id="346" name="Google Shape;346;p42"/>
          <p:cNvPicPr preferRelativeResize="0"/>
          <p:nvPr/>
        </p:nvPicPr>
        <p:blipFill>
          <a:blip r:embed="rId4">
            <a:alphaModFix/>
          </a:blip>
          <a:stretch>
            <a:fillRect/>
          </a:stretch>
        </p:blipFill>
        <p:spPr>
          <a:xfrm>
            <a:off x="614399" y="1520225"/>
            <a:ext cx="2866700" cy="2801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Model </a:t>
            </a:r>
            <a:r>
              <a:rPr lang="en"/>
              <a:t>Comparison</a:t>
            </a:r>
            <a:r>
              <a:rPr lang="en"/>
              <a:t> - contamination issue for 2020 dataset</a:t>
            </a:r>
            <a:endParaRPr/>
          </a:p>
        </p:txBody>
      </p:sp>
      <p:sp>
        <p:nvSpPr>
          <p:cNvPr id="352" name="Google Shape;352;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Random forest - test set</a:t>
            </a:r>
            <a:endParaRPr/>
          </a:p>
        </p:txBody>
      </p:sp>
      <p:sp>
        <p:nvSpPr>
          <p:cNvPr id="353" name="Google Shape;353;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Random forest - 2020 patch-seq data</a:t>
            </a:r>
            <a:endParaRPr/>
          </a:p>
        </p:txBody>
      </p:sp>
      <p:pic>
        <p:nvPicPr>
          <p:cNvPr id="354" name="Google Shape;354;p43"/>
          <p:cNvPicPr preferRelativeResize="0"/>
          <p:nvPr/>
        </p:nvPicPr>
        <p:blipFill>
          <a:blip r:embed="rId3">
            <a:alphaModFix/>
          </a:blip>
          <a:stretch>
            <a:fillRect/>
          </a:stretch>
        </p:blipFill>
        <p:spPr>
          <a:xfrm>
            <a:off x="4832406" y="1514237"/>
            <a:ext cx="2713825" cy="2678350"/>
          </a:xfrm>
          <a:prstGeom prst="rect">
            <a:avLst/>
          </a:prstGeom>
          <a:noFill/>
          <a:ln>
            <a:noFill/>
          </a:ln>
        </p:spPr>
      </p:pic>
      <p:sp>
        <p:nvSpPr>
          <p:cNvPr id="355" name="Google Shape;355;p43"/>
          <p:cNvSpPr txBox="1"/>
          <p:nvPr/>
        </p:nvSpPr>
        <p:spPr>
          <a:xfrm>
            <a:off x="614400" y="4322000"/>
            <a:ext cx="821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Hypothesis 1: Patch-seq’s RNA sequencing data is not perfect, it has contamination issue</a:t>
            </a:r>
            <a:endParaRPr/>
          </a:p>
          <a:p>
            <a:pPr indent="0" lvl="0" marL="0" rtl="0" algn="l">
              <a:spcBef>
                <a:spcPts val="0"/>
              </a:spcBef>
              <a:spcAft>
                <a:spcPts val="0"/>
              </a:spcAft>
              <a:buNone/>
            </a:pPr>
            <a:r>
              <a:rPr lang="en"/>
              <a:t>Hypothesis 2: Our model is overfitting for 2018 dataset, it performs worse on 2020 dataset</a:t>
            </a:r>
            <a:endParaRPr/>
          </a:p>
        </p:txBody>
      </p:sp>
      <p:pic>
        <p:nvPicPr>
          <p:cNvPr id="356" name="Google Shape;356;p43"/>
          <p:cNvPicPr preferRelativeResize="0"/>
          <p:nvPr/>
        </p:nvPicPr>
        <p:blipFill>
          <a:blip r:embed="rId4">
            <a:alphaModFix/>
          </a:blip>
          <a:stretch>
            <a:fillRect/>
          </a:stretch>
        </p:blipFill>
        <p:spPr>
          <a:xfrm>
            <a:off x="311700" y="1514225"/>
            <a:ext cx="2872853" cy="28077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155850" y="208900"/>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Patch-seq dataset and predictions using PCA plot </a:t>
            </a:r>
            <a:endParaRPr/>
          </a:p>
        </p:txBody>
      </p:sp>
      <p:pic>
        <p:nvPicPr>
          <p:cNvPr id="362" name="Google Shape;362;p44"/>
          <p:cNvPicPr preferRelativeResize="0"/>
          <p:nvPr/>
        </p:nvPicPr>
        <p:blipFill>
          <a:blip r:embed="rId3">
            <a:alphaModFix/>
          </a:blip>
          <a:stretch>
            <a:fillRect/>
          </a:stretch>
        </p:blipFill>
        <p:spPr>
          <a:xfrm>
            <a:off x="4660053" y="1803300"/>
            <a:ext cx="4101123" cy="2790100"/>
          </a:xfrm>
          <a:prstGeom prst="rect">
            <a:avLst/>
          </a:prstGeom>
          <a:noFill/>
          <a:ln>
            <a:noFill/>
          </a:ln>
        </p:spPr>
      </p:pic>
      <p:pic>
        <p:nvPicPr>
          <p:cNvPr id="363" name="Google Shape;363;p44"/>
          <p:cNvPicPr preferRelativeResize="0"/>
          <p:nvPr/>
        </p:nvPicPr>
        <p:blipFill>
          <a:blip r:embed="rId4">
            <a:alphaModFix/>
          </a:blip>
          <a:stretch>
            <a:fillRect/>
          </a:stretch>
        </p:blipFill>
        <p:spPr>
          <a:xfrm>
            <a:off x="311700" y="1803300"/>
            <a:ext cx="4144975" cy="2849675"/>
          </a:xfrm>
          <a:prstGeom prst="rect">
            <a:avLst/>
          </a:prstGeom>
          <a:noFill/>
          <a:ln>
            <a:noFill/>
          </a:ln>
        </p:spPr>
      </p:pic>
      <p:sp>
        <p:nvSpPr>
          <p:cNvPr id="364" name="Google Shape;364;p44"/>
          <p:cNvSpPr txBox="1"/>
          <p:nvPr/>
        </p:nvSpPr>
        <p:spPr>
          <a:xfrm>
            <a:off x="4979575" y="1454925"/>
            <a:ext cx="26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Patch-seq 2020</a:t>
            </a:r>
            <a:endParaRPr/>
          </a:p>
        </p:txBody>
      </p:sp>
      <p:sp>
        <p:nvSpPr>
          <p:cNvPr id="365" name="Google Shape;365;p44"/>
          <p:cNvSpPr txBox="1"/>
          <p:nvPr/>
        </p:nvSpPr>
        <p:spPr>
          <a:xfrm>
            <a:off x="573775" y="1454925"/>
            <a:ext cx="134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Tasic 2018</a:t>
            </a:r>
            <a:endParaRPr/>
          </a:p>
          <a:p>
            <a:pPr indent="0" lvl="0" marL="0" rtl="0" algn="l">
              <a:spcBef>
                <a:spcPts val="0"/>
              </a:spcBef>
              <a:spcAft>
                <a:spcPts val="0"/>
              </a:spcAft>
              <a:buNone/>
            </a:pPr>
            <a:r>
              <a:t/>
            </a:r>
            <a:endParaRPr/>
          </a:p>
        </p:txBody>
      </p:sp>
      <p:sp>
        <p:nvSpPr>
          <p:cNvPr id="366" name="Google Shape;366;p44"/>
          <p:cNvSpPr txBox="1"/>
          <p:nvPr/>
        </p:nvSpPr>
        <p:spPr>
          <a:xfrm>
            <a:off x="451800" y="781600"/>
            <a:ext cx="83805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sz="1300"/>
              <a:t>PCA plots after relabeling the 2020 predicted data set look similar</a:t>
            </a:r>
            <a:endParaRPr sz="1300"/>
          </a:p>
          <a:p>
            <a:pPr indent="-311150" lvl="1" marL="914400" rtl="0" algn="l">
              <a:spcBef>
                <a:spcPts val="0"/>
              </a:spcBef>
              <a:spcAft>
                <a:spcPts val="0"/>
              </a:spcAft>
              <a:buSzPts val="1300"/>
              <a:buChar char="○"/>
            </a:pPr>
            <a:r>
              <a:rPr lang="en" sz="1300"/>
              <a:t>Proof of concept - our model works for this dataset </a:t>
            </a:r>
            <a:endParaRPr sz="1300"/>
          </a:p>
          <a:p>
            <a:pPr indent="-311150" lvl="0" marL="457200" rtl="0" algn="l">
              <a:spcBef>
                <a:spcPts val="0"/>
              </a:spcBef>
              <a:spcAft>
                <a:spcPts val="0"/>
              </a:spcAft>
              <a:buSzPts val="1300"/>
              <a:buChar char="●"/>
            </a:pPr>
            <a:r>
              <a:rPr lang="en" sz="1300"/>
              <a:t>Clusters for 2020 data set are more ‘loose’ than 2018</a:t>
            </a:r>
            <a:endParaRPr sz="1300"/>
          </a:p>
        </p:txBody>
      </p:sp>
      <p:sp>
        <p:nvSpPr>
          <p:cNvPr id="367" name="Google Shape;367;p44"/>
          <p:cNvSpPr txBox="1"/>
          <p:nvPr/>
        </p:nvSpPr>
        <p:spPr>
          <a:xfrm>
            <a:off x="592725" y="4652975"/>
            <a:ext cx="358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n of cells/samples: 15,413</a:t>
            </a:r>
            <a:endParaRPr sz="1000"/>
          </a:p>
        </p:txBody>
      </p:sp>
      <p:sp>
        <p:nvSpPr>
          <p:cNvPr id="368" name="Google Shape;368;p44"/>
          <p:cNvSpPr txBox="1"/>
          <p:nvPr/>
        </p:nvSpPr>
        <p:spPr>
          <a:xfrm>
            <a:off x="4979575" y="4652975"/>
            <a:ext cx="358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n of cells/samples: 4435</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&amp; Next Steps</a:t>
            </a:r>
            <a:endParaRPr/>
          </a:p>
        </p:txBody>
      </p:sp>
      <p:sp>
        <p:nvSpPr>
          <p:cNvPr id="374" name="Google Shape;37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Questions</a:t>
            </a:r>
            <a:endParaRPr/>
          </a:p>
          <a:p>
            <a:pPr indent="-317500" lvl="1" marL="914400" rtl="0" algn="l">
              <a:spcBef>
                <a:spcPts val="0"/>
              </a:spcBef>
              <a:spcAft>
                <a:spcPts val="0"/>
              </a:spcAft>
              <a:buSzPts val="1400"/>
              <a:buChar char="○"/>
            </a:pPr>
            <a:r>
              <a:rPr lang="en"/>
              <a:t>How to set contamination threshold?</a:t>
            </a:r>
            <a:endParaRPr/>
          </a:p>
          <a:p>
            <a:pPr indent="-317500" lvl="1" marL="914400" rtl="0" algn="l">
              <a:spcBef>
                <a:spcPts val="0"/>
              </a:spcBef>
              <a:spcAft>
                <a:spcPts val="0"/>
              </a:spcAft>
              <a:buSzPts val="1400"/>
              <a:buChar char="○"/>
            </a:pPr>
            <a:r>
              <a:rPr lang="en"/>
              <a:t>How to prove the similarity between datasets?</a:t>
            </a:r>
            <a:endParaRPr/>
          </a:p>
          <a:p>
            <a:pPr indent="-342900" lvl="0" marL="457200" rtl="0" algn="l">
              <a:spcBef>
                <a:spcPts val="0"/>
              </a:spcBef>
              <a:spcAft>
                <a:spcPts val="0"/>
              </a:spcAft>
              <a:buSzPts val="1800"/>
              <a:buChar char="●"/>
            </a:pPr>
            <a:r>
              <a:rPr lang="en"/>
              <a:t>Next Steps</a:t>
            </a:r>
            <a:endParaRPr/>
          </a:p>
          <a:p>
            <a:pPr indent="-317500" lvl="1" marL="914400" rtl="0" algn="l">
              <a:spcBef>
                <a:spcPts val="0"/>
              </a:spcBef>
              <a:spcAft>
                <a:spcPts val="0"/>
              </a:spcAft>
              <a:buSzPts val="1400"/>
              <a:buChar char="○"/>
            </a:pPr>
            <a:r>
              <a:rPr lang="en"/>
              <a:t>Simulate more contaminated cells and also with more complex sources</a:t>
            </a:r>
            <a:endParaRPr/>
          </a:p>
          <a:p>
            <a:pPr indent="-317500" lvl="1" marL="914400" rtl="0" algn="l">
              <a:spcBef>
                <a:spcPts val="0"/>
              </a:spcBef>
              <a:spcAft>
                <a:spcPts val="0"/>
              </a:spcAft>
              <a:buSzPts val="1400"/>
              <a:buChar char="○"/>
            </a:pPr>
            <a:r>
              <a:rPr lang="en"/>
              <a:t>Bulide models </a:t>
            </a:r>
            <a:r>
              <a:rPr lang="en"/>
              <a:t>specifically</a:t>
            </a:r>
            <a:r>
              <a:rPr lang="en"/>
              <a:t> for contamination issue and filter out contaminated cells before cell type prediction</a:t>
            </a:r>
            <a:endParaRPr/>
          </a:p>
          <a:p>
            <a:pPr indent="-317500" lvl="1" marL="914400" rtl="0" algn="l">
              <a:spcBef>
                <a:spcPts val="0"/>
              </a:spcBef>
              <a:spcAft>
                <a:spcPts val="0"/>
              </a:spcAft>
              <a:buSzPts val="1400"/>
              <a:buChar char="○"/>
            </a:pPr>
            <a:r>
              <a:rPr lang="en"/>
              <a:t>Filter the patch-seq data with contamination threshold</a:t>
            </a:r>
            <a:endParaRPr/>
          </a:p>
          <a:p>
            <a:pPr indent="-317500" lvl="1" marL="914400" rtl="0" algn="l">
              <a:spcBef>
                <a:spcPts val="0"/>
              </a:spcBef>
              <a:spcAft>
                <a:spcPts val="0"/>
              </a:spcAft>
              <a:buSzPts val="1400"/>
              <a:buChar char="○"/>
            </a:pPr>
            <a:r>
              <a:rPr lang="en"/>
              <a:t>Add more </a:t>
            </a:r>
            <a:r>
              <a:rPr lang="en"/>
              <a:t>batches</a:t>
            </a:r>
            <a:r>
              <a:rPr lang="en"/>
              <a:t> of scRNA-seq dataset to train and test our model</a:t>
            </a:r>
            <a:endParaRPr/>
          </a:p>
          <a:p>
            <a:pPr indent="-317500" lvl="1" marL="914400" rtl="0" algn="l">
              <a:spcBef>
                <a:spcPts val="0"/>
              </a:spcBef>
              <a:spcAft>
                <a:spcPts val="0"/>
              </a:spcAft>
              <a:buSzPts val="1400"/>
              <a:buChar char="○"/>
            </a:pPr>
            <a:r>
              <a:rPr lang="en"/>
              <a:t>Other methods to check the contamination issue in patch-seq data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380" name="Google Shape;38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1D1C1D"/>
                </a:solidFill>
                <a:highlight>
                  <a:srgbClr val="FFFFFF"/>
                </a:highlight>
              </a:rPr>
              <a:t>Cadwell C R, Palasantza A, Jiang X, et al. Electrophysiological, transcriptomic and morphologic profiling of single neurons using Patch-seq[J]. Nature biotechnology, 2016, 34(2): 199-203.</a:t>
            </a:r>
            <a:endParaRPr sz="1150">
              <a:solidFill>
                <a:srgbClr val="1D1C1D"/>
              </a:solidFill>
              <a:highlight>
                <a:srgbClr val="FFFFFF"/>
              </a:highlight>
            </a:endParaRPr>
          </a:p>
          <a:p>
            <a:pPr indent="0" lvl="0" marL="0" rtl="0" algn="l">
              <a:spcBef>
                <a:spcPts val="1200"/>
              </a:spcBef>
              <a:spcAft>
                <a:spcPts val="0"/>
              </a:spcAft>
              <a:buNone/>
            </a:pPr>
            <a:r>
              <a:rPr lang="en" sz="1150">
                <a:solidFill>
                  <a:srgbClr val="1D1C1D"/>
                </a:solidFill>
                <a:highlight>
                  <a:srgbClr val="FFFFFF"/>
                </a:highlight>
              </a:rPr>
              <a:t>Gouwens N W, Sorensen S A, Baftizadeh F, et al. Integrated morphoelectric and transcriptomic classification of cortical GABAergic cells[J]. Cell, 2020, 183(4): 935-953. e19.</a:t>
            </a:r>
            <a:endParaRPr sz="1150">
              <a:solidFill>
                <a:srgbClr val="1D1C1D"/>
              </a:solidFill>
              <a:highlight>
                <a:srgbClr val="FFFFFF"/>
              </a:highlight>
            </a:endParaRPr>
          </a:p>
          <a:p>
            <a:pPr indent="0" lvl="0" marL="0" rtl="0" algn="l">
              <a:spcBef>
                <a:spcPts val="1200"/>
              </a:spcBef>
              <a:spcAft>
                <a:spcPts val="0"/>
              </a:spcAft>
              <a:buNone/>
            </a:pPr>
            <a:r>
              <a:rPr lang="en" sz="1150">
                <a:solidFill>
                  <a:srgbClr val="1D1C1D"/>
                </a:solidFill>
                <a:highlight>
                  <a:srgbClr val="FFFFFF"/>
                </a:highlight>
              </a:rPr>
              <a:t>Hao Y, Hao S, Andersen-Nissen E, et al. Integrated analysis of multimodal single-cell data[J]. Cell, 2021.</a:t>
            </a:r>
            <a:endParaRPr sz="1150">
              <a:solidFill>
                <a:srgbClr val="1D1C1D"/>
              </a:solidFill>
              <a:highlight>
                <a:srgbClr val="FFFFFF"/>
              </a:highlight>
            </a:endParaRPr>
          </a:p>
          <a:p>
            <a:pPr indent="0" lvl="0" marL="0" rtl="0" algn="l">
              <a:spcBef>
                <a:spcPts val="1200"/>
              </a:spcBef>
              <a:spcAft>
                <a:spcPts val="0"/>
              </a:spcAft>
              <a:buNone/>
            </a:pPr>
            <a:r>
              <a:rPr lang="en" sz="1150">
                <a:solidFill>
                  <a:srgbClr val="1D1C1D"/>
                </a:solidFill>
                <a:highlight>
                  <a:srgbClr val="FFFFFF"/>
                </a:highlight>
              </a:rPr>
              <a:t>Pedregosa F, Varoquaux G, Gramfort A, et al. Scikit-learn: Machine learning in Python[J]. the Journal of machine Learning research, 2011, 12: 2825-2830.</a:t>
            </a:r>
            <a:endParaRPr sz="1150">
              <a:solidFill>
                <a:srgbClr val="1D1C1D"/>
              </a:solidFill>
              <a:highlight>
                <a:srgbClr val="FFFFFF"/>
              </a:highlight>
            </a:endParaRPr>
          </a:p>
          <a:p>
            <a:pPr indent="0" lvl="0" marL="0" rtl="0" algn="l">
              <a:spcBef>
                <a:spcPts val="1200"/>
              </a:spcBef>
              <a:spcAft>
                <a:spcPts val="1200"/>
              </a:spcAft>
              <a:buNone/>
            </a:pPr>
            <a:r>
              <a:rPr lang="en" sz="1150">
                <a:solidFill>
                  <a:srgbClr val="1D1C1D"/>
                </a:solidFill>
                <a:highlight>
                  <a:srgbClr val="FFFFFF"/>
                </a:highlight>
              </a:rPr>
              <a:t>Tasic B, Yao Z, Graybuck L T, et al. Shared and distinct transcriptomic cell types across neocortical areas[J]. Nature, 2018, 563(7729): 72-78.</a:t>
            </a:r>
            <a:endParaRPr sz="1150">
              <a:solidFill>
                <a:srgbClr val="1D1C1D"/>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 name="Shape 384"/>
        <p:cNvGrpSpPr/>
        <p:nvPr/>
      </p:nvGrpSpPr>
      <p:grpSpPr>
        <a:xfrm>
          <a:off x="0" y="0"/>
          <a:ext cx="0" cy="0"/>
          <a:chOff x="0" y="0"/>
          <a:chExt cx="0" cy="0"/>
        </a:xfrm>
      </p:grpSpPr>
      <p:sp>
        <p:nvSpPr>
          <p:cNvPr id="385" name="Google Shape;385;p47"/>
          <p:cNvSpPr txBox="1"/>
          <p:nvPr>
            <p:ph type="title"/>
          </p:nvPr>
        </p:nvSpPr>
        <p:spPr>
          <a:xfrm>
            <a:off x="311700" y="19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Comparing 2018 and 2020 datasets</a:t>
            </a:r>
            <a:endParaRPr/>
          </a:p>
          <a:p>
            <a:pPr indent="0" lvl="0" marL="0" rtl="0" algn="l">
              <a:spcBef>
                <a:spcPts val="0"/>
              </a:spcBef>
              <a:spcAft>
                <a:spcPts val="0"/>
              </a:spcAft>
              <a:buNone/>
            </a:pPr>
            <a:r>
              <a:t/>
            </a:r>
            <a:endParaRPr/>
          </a:p>
        </p:txBody>
      </p:sp>
      <p:sp>
        <p:nvSpPr>
          <p:cNvPr id="386" name="Google Shape;386;p47"/>
          <p:cNvSpPr txBox="1"/>
          <p:nvPr/>
        </p:nvSpPr>
        <p:spPr>
          <a:xfrm>
            <a:off x="364550" y="886800"/>
            <a:ext cx="56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 Dimensionality reduction plots</a:t>
            </a:r>
            <a:endParaRPr/>
          </a:p>
        </p:txBody>
      </p:sp>
      <p:pic>
        <p:nvPicPr>
          <p:cNvPr id="387" name="Google Shape;387;p47"/>
          <p:cNvPicPr preferRelativeResize="0"/>
          <p:nvPr/>
        </p:nvPicPr>
        <p:blipFill>
          <a:blip r:embed="rId3">
            <a:alphaModFix/>
          </a:blip>
          <a:stretch>
            <a:fillRect/>
          </a:stretch>
        </p:blipFill>
        <p:spPr>
          <a:xfrm>
            <a:off x="122950" y="2184900"/>
            <a:ext cx="4252099" cy="2624151"/>
          </a:xfrm>
          <a:prstGeom prst="rect">
            <a:avLst/>
          </a:prstGeom>
          <a:noFill/>
          <a:ln>
            <a:noFill/>
          </a:ln>
        </p:spPr>
      </p:pic>
      <p:pic>
        <p:nvPicPr>
          <p:cNvPr id="388" name="Google Shape;388;p47"/>
          <p:cNvPicPr preferRelativeResize="0"/>
          <p:nvPr/>
        </p:nvPicPr>
        <p:blipFill>
          <a:blip r:embed="rId4">
            <a:alphaModFix/>
          </a:blip>
          <a:stretch>
            <a:fillRect/>
          </a:stretch>
        </p:blipFill>
        <p:spPr>
          <a:xfrm>
            <a:off x="4465525" y="2184900"/>
            <a:ext cx="4562475" cy="2815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311700" y="228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2018 and 2020 datasets</a:t>
            </a:r>
            <a:endParaRPr/>
          </a:p>
        </p:txBody>
      </p:sp>
      <p:pic>
        <p:nvPicPr>
          <p:cNvPr id="394" name="Google Shape;394;p48"/>
          <p:cNvPicPr preferRelativeResize="0"/>
          <p:nvPr/>
        </p:nvPicPr>
        <p:blipFill rotWithShape="1">
          <a:blip r:embed="rId3">
            <a:alphaModFix/>
          </a:blip>
          <a:srcRect b="0" l="49034" r="0" t="9494"/>
          <a:stretch/>
        </p:blipFill>
        <p:spPr>
          <a:xfrm>
            <a:off x="311700" y="1497725"/>
            <a:ext cx="4194275" cy="3310300"/>
          </a:xfrm>
          <a:prstGeom prst="rect">
            <a:avLst/>
          </a:prstGeom>
          <a:noFill/>
          <a:ln>
            <a:noFill/>
          </a:ln>
        </p:spPr>
      </p:pic>
      <p:pic>
        <p:nvPicPr>
          <p:cNvPr id="395" name="Google Shape;395;p48"/>
          <p:cNvPicPr preferRelativeResize="0"/>
          <p:nvPr/>
        </p:nvPicPr>
        <p:blipFill rotWithShape="1">
          <a:blip r:embed="rId4">
            <a:alphaModFix/>
          </a:blip>
          <a:srcRect b="2719" l="49277" r="0" t="9259"/>
          <a:stretch/>
        </p:blipFill>
        <p:spPr>
          <a:xfrm>
            <a:off x="4862775" y="1497725"/>
            <a:ext cx="4117325" cy="3175475"/>
          </a:xfrm>
          <a:prstGeom prst="rect">
            <a:avLst/>
          </a:prstGeom>
          <a:noFill/>
          <a:ln>
            <a:noFill/>
          </a:ln>
        </p:spPr>
      </p:pic>
      <p:sp>
        <p:nvSpPr>
          <p:cNvPr id="396" name="Google Shape;396;p48"/>
          <p:cNvSpPr txBox="1"/>
          <p:nvPr/>
        </p:nvSpPr>
        <p:spPr>
          <a:xfrm>
            <a:off x="364550" y="886800"/>
            <a:ext cx="5675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Total n of genes found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p:nvPr/>
        </p:nvSpPr>
        <p:spPr>
          <a:xfrm>
            <a:off x="2346350" y="2571325"/>
            <a:ext cx="1647600" cy="2588400"/>
          </a:xfrm>
          <a:prstGeom prst="roundRect">
            <a:avLst>
              <a:gd fmla="val 16667" name="adj"/>
            </a:avLst>
          </a:prstGeom>
          <a:solidFill>
            <a:srgbClr val="BF6DB2">
              <a:alpha val="35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6"/>
          <p:cNvPicPr preferRelativeResize="0"/>
          <p:nvPr/>
        </p:nvPicPr>
        <p:blipFill>
          <a:blip r:embed="rId3">
            <a:alphaModFix/>
          </a:blip>
          <a:stretch>
            <a:fillRect/>
          </a:stretch>
        </p:blipFill>
        <p:spPr>
          <a:xfrm>
            <a:off x="2320363" y="451158"/>
            <a:ext cx="2071409" cy="482355"/>
          </a:xfrm>
          <a:prstGeom prst="rect">
            <a:avLst/>
          </a:prstGeom>
          <a:noFill/>
          <a:ln>
            <a:noFill/>
          </a:ln>
        </p:spPr>
      </p:pic>
      <p:sp>
        <p:nvSpPr>
          <p:cNvPr id="76" name="Google Shape;76;p16"/>
          <p:cNvSpPr txBox="1"/>
          <p:nvPr/>
        </p:nvSpPr>
        <p:spPr>
          <a:xfrm>
            <a:off x="2513019" y="160974"/>
            <a:ext cx="16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Patch seq data</a:t>
            </a:r>
            <a:endParaRPr/>
          </a:p>
        </p:txBody>
      </p:sp>
      <p:sp>
        <p:nvSpPr>
          <p:cNvPr id="77" name="Google Shape;77;p16"/>
          <p:cNvSpPr/>
          <p:nvPr/>
        </p:nvSpPr>
        <p:spPr>
          <a:xfrm>
            <a:off x="2237725" y="160975"/>
            <a:ext cx="2245800" cy="1323000"/>
          </a:xfrm>
          <a:prstGeom prst="roundRect">
            <a:avLst>
              <a:gd fmla="val 16667" name="adj"/>
            </a:avLst>
          </a:prstGeom>
          <a:solidFill>
            <a:srgbClr val="B8A247">
              <a:alpha val="35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txBox="1"/>
          <p:nvPr/>
        </p:nvSpPr>
        <p:spPr>
          <a:xfrm>
            <a:off x="111050" y="2074175"/>
            <a:ext cx="1601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Similarity of our dataset</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mouse model</a:t>
            </a:r>
            <a:endParaRPr b="1"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Position: </a:t>
            </a:r>
            <a:r>
              <a:rPr lang="en" sz="1100">
                <a:solidFill>
                  <a:schemeClr val="dk1"/>
                </a:solidFill>
              </a:rPr>
              <a:t>primary visual sensory cortex （VISp)</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Cell group: </a:t>
            </a:r>
            <a:r>
              <a:rPr lang="en" sz="1100">
                <a:solidFill>
                  <a:schemeClr val="dk1"/>
                </a:solidFill>
              </a:rPr>
              <a:t>GABAergic neurons</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Data</a:t>
            </a:r>
            <a:r>
              <a:rPr lang="en" sz="1100">
                <a:solidFill>
                  <a:schemeClr val="dk1"/>
                </a:solidFill>
              </a:rPr>
              <a:t>: RNA-seq with same sequencing platform and workflow</a:t>
            </a:r>
            <a:endParaRPr sz="1100">
              <a:solidFill>
                <a:schemeClr val="dk1"/>
              </a:solidFill>
            </a:endParaRPr>
          </a:p>
          <a:p>
            <a:pPr indent="0" lvl="0" marL="0" rtl="0" algn="l">
              <a:spcBef>
                <a:spcPts val="0"/>
              </a:spcBef>
              <a:spcAft>
                <a:spcPts val="0"/>
              </a:spcAft>
              <a:buNone/>
            </a:pPr>
            <a:r>
              <a:rPr lang="en" sz="1100"/>
              <a:t> </a:t>
            </a:r>
            <a:endParaRPr sz="1100"/>
          </a:p>
        </p:txBody>
      </p:sp>
      <p:sp>
        <p:nvSpPr>
          <p:cNvPr id="79" name="Google Shape;79;p16"/>
          <p:cNvSpPr/>
          <p:nvPr/>
        </p:nvSpPr>
        <p:spPr>
          <a:xfrm>
            <a:off x="-10775" y="217825"/>
            <a:ext cx="1811100" cy="4529400"/>
          </a:xfrm>
          <a:prstGeom prst="roundRect">
            <a:avLst>
              <a:gd fmla="val 16667" name="adj"/>
            </a:avLst>
          </a:prstGeom>
          <a:solidFill>
            <a:srgbClr val="A9A3A0">
              <a:alpha val="217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6"/>
          <p:cNvCxnSpPr/>
          <p:nvPr/>
        </p:nvCxnSpPr>
        <p:spPr>
          <a:xfrm>
            <a:off x="4483150" y="2646924"/>
            <a:ext cx="581700" cy="3300"/>
          </a:xfrm>
          <a:prstGeom prst="straightConnector1">
            <a:avLst/>
          </a:prstGeom>
          <a:noFill/>
          <a:ln cap="flat" cmpd="sng" w="9525">
            <a:solidFill>
              <a:schemeClr val="dk2"/>
            </a:solidFill>
            <a:prstDash val="solid"/>
            <a:round/>
            <a:headEnd len="med" w="med" type="none"/>
            <a:tailEnd len="med" w="med" type="triangle"/>
          </a:ln>
        </p:spPr>
      </p:cxnSp>
      <p:cxnSp>
        <p:nvCxnSpPr>
          <p:cNvPr id="81" name="Google Shape;81;p16"/>
          <p:cNvCxnSpPr/>
          <p:nvPr/>
        </p:nvCxnSpPr>
        <p:spPr>
          <a:xfrm>
            <a:off x="4483150" y="2646925"/>
            <a:ext cx="9000" cy="228330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16"/>
          <p:cNvCxnSpPr/>
          <p:nvPr/>
        </p:nvCxnSpPr>
        <p:spPr>
          <a:xfrm flipH="1" rot="10800000">
            <a:off x="4018501" y="3864624"/>
            <a:ext cx="440100" cy="1800"/>
          </a:xfrm>
          <a:prstGeom prst="straightConnector1">
            <a:avLst/>
          </a:prstGeom>
          <a:noFill/>
          <a:ln cap="flat" cmpd="sng" w="9525">
            <a:solidFill>
              <a:schemeClr val="dk2"/>
            </a:solidFill>
            <a:prstDash val="solid"/>
            <a:round/>
            <a:headEnd len="med" w="med" type="none"/>
            <a:tailEnd len="med" w="med" type="none"/>
          </a:ln>
        </p:spPr>
      </p:cxnSp>
      <p:grpSp>
        <p:nvGrpSpPr>
          <p:cNvPr id="83" name="Google Shape;83;p16"/>
          <p:cNvGrpSpPr/>
          <p:nvPr/>
        </p:nvGrpSpPr>
        <p:grpSpPr>
          <a:xfrm>
            <a:off x="5064850" y="1820575"/>
            <a:ext cx="1471200" cy="1656000"/>
            <a:chOff x="5529300" y="1824925"/>
            <a:chExt cx="1471200" cy="1656000"/>
          </a:xfrm>
        </p:grpSpPr>
        <p:pic>
          <p:nvPicPr>
            <p:cNvPr id="84" name="Google Shape;84;p16"/>
            <p:cNvPicPr preferRelativeResize="0"/>
            <p:nvPr/>
          </p:nvPicPr>
          <p:blipFill>
            <a:blip r:embed="rId4">
              <a:alphaModFix/>
            </a:blip>
            <a:stretch>
              <a:fillRect/>
            </a:stretch>
          </p:blipFill>
          <p:spPr>
            <a:xfrm>
              <a:off x="5707725" y="1991086"/>
              <a:ext cx="1114349" cy="852076"/>
            </a:xfrm>
            <a:prstGeom prst="rect">
              <a:avLst/>
            </a:prstGeom>
            <a:noFill/>
            <a:ln>
              <a:noFill/>
            </a:ln>
          </p:spPr>
        </p:pic>
        <p:pic>
          <p:nvPicPr>
            <p:cNvPr id="85" name="Google Shape;85;p16"/>
            <p:cNvPicPr preferRelativeResize="0"/>
            <p:nvPr/>
          </p:nvPicPr>
          <p:blipFill>
            <a:blip r:embed="rId5">
              <a:alphaModFix/>
            </a:blip>
            <a:stretch>
              <a:fillRect/>
            </a:stretch>
          </p:blipFill>
          <p:spPr>
            <a:xfrm>
              <a:off x="5651574" y="2789725"/>
              <a:ext cx="1226650" cy="619307"/>
            </a:xfrm>
            <a:prstGeom prst="rect">
              <a:avLst/>
            </a:prstGeom>
            <a:noFill/>
            <a:ln>
              <a:noFill/>
            </a:ln>
          </p:spPr>
        </p:pic>
        <p:sp>
          <p:nvSpPr>
            <p:cNvPr id="86" name="Google Shape;86;p16"/>
            <p:cNvSpPr/>
            <p:nvPr/>
          </p:nvSpPr>
          <p:spPr>
            <a:xfrm>
              <a:off x="5529300" y="1824925"/>
              <a:ext cx="1471200" cy="1656000"/>
            </a:xfrm>
            <a:prstGeom prst="roundRect">
              <a:avLst>
                <a:gd fmla="val 16667" name="adj"/>
              </a:avLst>
            </a:prstGeom>
            <a:solidFill>
              <a:srgbClr val="BF6DB2">
                <a:alpha val="35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 name="Google Shape;87;p16"/>
          <p:cNvCxnSpPr/>
          <p:nvPr/>
        </p:nvCxnSpPr>
        <p:spPr>
          <a:xfrm>
            <a:off x="4492150" y="4941325"/>
            <a:ext cx="3200700" cy="0"/>
          </a:xfrm>
          <a:prstGeom prst="straightConnector1">
            <a:avLst/>
          </a:prstGeom>
          <a:noFill/>
          <a:ln cap="flat" cmpd="sng" w="9525">
            <a:solidFill>
              <a:schemeClr val="dk2"/>
            </a:solidFill>
            <a:prstDash val="solid"/>
            <a:round/>
            <a:headEnd len="med" w="med" type="none"/>
            <a:tailEnd len="med" w="med" type="none"/>
          </a:ln>
        </p:spPr>
      </p:cxnSp>
      <p:grpSp>
        <p:nvGrpSpPr>
          <p:cNvPr id="88" name="Google Shape;88;p16"/>
          <p:cNvGrpSpPr/>
          <p:nvPr/>
        </p:nvGrpSpPr>
        <p:grpSpPr>
          <a:xfrm>
            <a:off x="7263750" y="2449075"/>
            <a:ext cx="853550" cy="400200"/>
            <a:chOff x="7625400" y="2217025"/>
            <a:chExt cx="853550" cy="400200"/>
          </a:xfrm>
        </p:grpSpPr>
        <p:sp>
          <p:nvSpPr>
            <p:cNvPr id="89" name="Google Shape;89;p16"/>
            <p:cNvSpPr txBox="1"/>
            <p:nvPr/>
          </p:nvSpPr>
          <p:spPr>
            <a:xfrm>
              <a:off x="7681550" y="2217025"/>
              <a:ext cx="7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Models</a:t>
              </a:r>
              <a:endParaRPr/>
            </a:p>
          </p:txBody>
        </p:sp>
        <p:sp>
          <p:nvSpPr>
            <p:cNvPr id="90" name="Google Shape;90;p16"/>
            <p:cNvSpPr/>
            <p:nvPr/>
          </p:nvSpPr>
          <p:spPr>
            <a:xfrm>
              <a:off x="7625400" y="2265475"/>
              <a:ext cx="797400" cy="303300"/>
            </a:xfrm>
            <a:prstGeom prst="roundRect">
              <a:avLst>
                <a:gd fmla="val 16667" name="adj"/>
              </a:avLst>
            </a:prstGeom>
            <a:solidFill>
              <a:srgbClr val="BF6DB2">
                <a:alpha val="35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 name="Google Shape;91;p16"/>
          <p:cNvCxnSpPr/>
          <p:nvPr/>
        </p:nvCxnSpPr>
        <p:spPr>
          <a:xfrm>
            <a:off x="6556100" y="2647975"/>
            <a:ext cx="687600" cy="2400"/>
          </a:xfrm>
          <a:prstGeom prst="straightConnector1">
            <a:avLst/>
          </a:prstGeom>
          <a:noFill/>
          <a:ln cap="flat" cmpd="sng" w="9525">
            <a:solidFill>
              <a:schemeClr val="dk2"/>
            </a:solidFill>
            <a:prstDash val="solid"/>
            <a:round/>
            <a:headEnd len="med" w="med" type="none"/>
            <a:tailEnd len="med" w="med" type="triangle"/>
          </a:ln>
        </p:spPr>
      </p:cxnSp>
      <p:cxnSp>
        <p:nvCxnSpPr>
          <p:cNvPr id="92" name="Google Shape;92;p16"/>
          <p:cNvCxnSpPr/>
          <p:nvPr/>
        </p:nvCxnSpPr>
        <p:spPr>
          <a:xfrm>
            <a:off x="4483150" y="564175"/>
            <a:ext cx="3547200" cy="510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16"/>
          <p:cNvCxnSpPr/>
          <p:nvPr/>
        </p:nvCxnSpPr>
        <p:spPr>
          <a:xfrm rot="10800000">
            <a:off x="7687375" y="2789725"/>
            <a:ext cx="6300" cy="2151600"/>
          </a:xfrm>
          <a:prstGeom prst="straightConnector1">
            <a:avLst/>
          </a:prstGeom>
          <a:noFill/>
          <a:ln cap="flat" cmpd="sng" w="9525">
            <a:solidFill>
              <a:schemeClr val="dk2"/>
            </a:solidFill>
            <a:prstDash val="solid"/>
            <a:round/>
            <a:headEnd len="med" w="med" type="none"/>
            <a:tailEnd len="med" w="med" type="triangle"/>
          </a:ln>
        </p:spPr>
      </p:cxnSp>
      <p:cxnSp>
        <p:nvCxnSpPr>
          <p:cNvPr id="94" name="Google Shape;94;p16"/>
          <p:cNvCxnSpPr/>
          <p:nvPr/>
        </p:nvCxnSpPr>
        <p:spPr>
          <a:xfrm flipH="1" rot="10800000">
            <a:off x="7685275" y="584000"/>
            <a:ext cx="10500" cy="1919400"/>
          </a:xfrm>
          <a:prstGeom prst="straightConnector1">
            <a:avLst/>
          </a:prstGeom>
          <a:noFill/>
          <a:ln cap="flat" cmpd="sng" w="9525">
            <a:solidFill>
              <a:schemeClr val="dk2"/>
            </a:solidFill>
            <a:prstDash val="solid"/>
            <a:round/>
            <a:headEnd len="med" w="med" type="none"/>
            <a:tailEnd len="med" w="med" type="triangle"/>
          </a:ln>
        </p:spPr>
      </p:cxnSp>
      <p:cxnSp>
        <p:nvCxnSpPr>
          <p:cNvPr id="95" name="Google Shape;95;p16"/>
          <p:cNvCxnSpPr/>
          <p:nvPr/>
        </p:nvCxnSpPr>
        <p:spPr>
          <a:xfrm flipH="1" rot="10800000">
            <a:off x="1811100" y="2415175"/>
            <a:ext cx="252900" cy="390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16"/>
          <p:cNvCxnSpPr/>
          <p:nvPr/>
        </p:nvCxnSpPr>
        <p:spPr>
          <a:xfrm flipH="1">
            <a:off x="2053200" y="665125"/>
            <a:ext cx="10800" cy="3238200"/>
          </a:xfrm>
          <a:prstGeom prst="straightConnector1">
            <a:avLst/>
          </a:prstGeom>
          <a:noFill/>
          <a:ln cap="flat" cmpd="sng" w="9525">
            <a:solidFill>
              <a:schemeClr val="dk2"/>
            </a:solidFill>
            <a:prstDash val="solid"/>
            <a:round/>
            <a:headEnd len="med" w="med" type="none"/>
            <a:tailEnd len="med" w="med" type="none"/>
          </a:ln>
        </p:spPr>
      </p:cxnSp>
      <p:cxnSp>
        <p:nvCxnSpPr>
          <p:cNvPr id="97" name="Google Shape;97;p16"/>
          <p:cNvCxnSpPr/>
          <p:nvPr/>
        </p:nvCxnSpPr>
        <p:spPr>
          <a:xfrm>
            <a:off x="2073675" y="670900"/>
            <a:ext cx="162600" cy="102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6"/>
          <p:cNvCxnSpPr/>
          <p:nvPr/>
        </p:nvCxnSpPr>
        <p:spPr>
          <a:xfrm>
            <a:off x="2053200" y="3903325"/>
            <a:ext cx="315000" cy="10200"/>
          </a:xfrm>
          <a:prstGeom prst="straightConnector1">
            <a:avLst/>
          </a:prstGeom>
          <a:noFill/>
          <a:ln cap="flat" cmpd="sng" w="9525">
            <a:solidFill>
              <a:schemeClr val="dk2"/>
            </a:solidFill>
            <a:prstDash val="solid"/>
            <a:round/>
            <a:headEnd len="med" w="med" type="none"/>
            <a:tailEnd len="med" w="med" type="triangle"/>
          </a:ln>
        </p:spPr>
      </p:cxnSp>
      <p:sp>
        <p:nvSpPr>
          <p:cNvPr id="99" name="Google Shape;99;p16"/>
          <p:cNvSpPr txBox="1"/>
          <p:nvPr/>
        </p:nvSpPr>
        <p:spPr>
          <a:xfrm>
            <a:off x="5083900" y="1534900"/>
            <a:ext cx="14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Training model</a:t>
            </a:r>
            <a:endParaRPr/>
          </a:p>
        </p:txBody>
      </p:sp>
      <p:grpSp>
        <p:nvGrpSpPr>
          <p:cNvPr id="100" name="Google Shape;100;p16"/>
          <p:cNvGrpSpPr/>
          <p:nvPr/>
        </p:nvGrpSpPr>
        <p:grpSpPr>
          <a:xfrm>
            <a:off x="2227175" y="2562938"/>
            <a:ext cx="1741538" cy="2690975"/>
            <a:chOff x="2265913" y="2503400"/>
            <a:chExt cx="1741538" cy="2690975"/>
          </a:xfrm>
        </p:grpSpPr>
        <p:pic>
          <p:nvPicPr>
            <p:cNvPr id="101" name="Google Shape;101;p16"/>
            <p:cNvPicPr preferRelativeResize="0"/>
            <p:nvPr/>
          </p:nvPicPr>
          <p:blipFill rotWithShape="1">
            <a:blip r:embed="rId6">
              <a:alphaModFix/>
            </a:blip>
            <a:srcRect b="0" l="0" r="0" t="51966"/>
            <a:stretch/>
          </p:blipFill>
          <p:spPr>
            <a:xfrm>
              <a:off x="2657937" y="3192893"/>
              <a:ext cx="978384" cy="1523350"/>
            </a:xfrm>
            <a:prstGeom prst="rect">
              <a:avLst/>
            </a:prstGeom>
            <a:noFill/>
            <a:ln>
              <a:noFill/>
            </a:ln>
          </p:spPr>
        </p:pic>
        <p:sp>
          <p:nvSpPr>
            <p:cNvPr id="102" name="Google Shape;102;p16"/>
            <p:cNvSpPr txBox="1"/>
            <p:nvPr/>
          </p:nvSpPr>
          <p:spPr>
            <a:xfrm>
              <a:off x="2265913" y="2503400"/>
              <a:ext cx="1647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     </a:t>
              </a:r>
              <a:r>
                <a:rPr lang="en" sz="1300"/>
                <a:t>Traditional RNA seq data</a:t>
              </a:r>
              <a:endParaRPr sz="1300"/>
            </a:p>
          </p:txBody>
        </p:sp>
        <p:sp>
          <p:nvSpPr>
            <p:cNvPr id="103" name="Google Shape;103;p16"/>
            <p:cNvSpPr txBox="1"/>
            <p:nvPr/>
          </p:nvSpPr>
          <p:spPr>
            <a:xfrm>
              <a:off x="2574350" y="4578775"/>
              <a:ext cx="143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Gene:45,768</a:t>
              </a:r>
              <a:endParaRPr/>
            </a:p>
            <a:p>
              <a:pPr indent="0" lvl="0" marL="0" rtl="0" algn="l">
                <a:spcBef>
                  <a:spcPts val="0"/>
                </a:spcBef>
                <a:spcAft>
                  <a:spcPts val="0"/>
                </a:spcAft>
                <a:buNone/>
              </a:pPr>
              <a:r>
                <a:rPr lang="en"/>
                <a:t>Sample:15,413 </a:t>
              </a:r>
              <a:endParaRPr/>
            </a:p>
          </p:txBody>
        </p:sp>
      </p:grpSp>
      <p:sp>
        <p:nvSpPr>
          <p:cNvPr id="104" name="Google Shape;104;p16"/>
          <p:cNvSpPr txBox="1"/>
          <p:nvPr/>
        </p:nvSpPr>
        <p:spPr>
          <a:xfrm>
            <a:off x="2644063" y="879763"/>
            <a:ext cx="143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Gene:</a:t>
            </a:r>
            <a:r>
              <a:rPr lang="en"/>
              <a:t>45,768</a:t>
            </a:r>
            <a:endParaRPr/>
          </a:p>
          <a:p>
            <a:pPr indent="0" lvl="0" marL="0" rtl="0" algn="l">
              <a:spcBef>
                <a:spcPts val="0"/>
              </a:spcBef>
              <a:spcAft>
                <a:spcPts val="0"/>
              </a:spcAft>
              <a:buNone/>
            </a:pPr>
            <a:r>
              <a:rPr lang="en"/>
              <a:t>Sample:4,435 </a:t>
            </a:r>
            <a:endParaRPr/>
          </a:p>
        </p:txBody>
      </p:sp>
      <p:sp>
        <p:nvSpPr>
          <p:cNvPr id="105" name="Google Shape;105;p16"/>
          <p:cNvSpPr txBox="1"/>
          <p:nvPr/>
        </p:nvSpPr>
        <p:spPr>
          <a:xfrm>
            <a:off x="8457300" y="325275"/>
            <a:ext cx="5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6" name="Google Shape;106;p16"/>
          <p:cNvSpPr txBox="1"/>
          <p:nvPr/>
        </p:nvSpPr>
        <p:spPr>
          <a:xfrm>
            <a:off x="8121725" y="217825"/>
            <a:ext cx="958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Predicted neuron cell types</a:t>
            </a:r>
            <a:endParaRPr/>
          </a:p>
          <a:p>
            <a:pPr indent="0" lvl="0" marL="0" rtl="0" algn="l">
              <a:spcBef>
                <a:spcPts val="0"/>
              </a:spcBef>
              <a:spcAft>
                <a:spcPts val="0"/>
              </a:spcAft>
              <a:buNone/>
            </a:pPr>
            <a:r>
              <a:rPr lang="en"/>
              <a:t>With the contamin-ation levels</a:t>
            </a:r>
            <a:endParaRPr/>
          </a:p>
        </p:txBody>
      </p:sp>
      <p:sp>
        <p:nvSpPr>
          <p:cNvPr id="107" name="Google Shape;107;p16"/>
          <p:cNvSpPr/>
          <p:nvPr/>
        </p:nvSpPr>
        <p:spPr>
          <a:xfrm>
            <a:off x="8030350" y="90475"/>
            <a:ext cx="1050000" cy="2041800"/>
          </a:xfrm>
          <a:prstGeom prst="roundRect">
            <a:avLst>
              <a:gd fmla="val 16667" name="adj"/>
            </a:avLst>
          </a:prstGeom>
          <a:solidFill>
            <a:srgbClr val="D93C3C">
              <a:alpha val="40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nvSpPr>
        <p:spPr>
          <a:xfrm>
            <a:off x="4419675" y="2003725"/>
            <a:ext cx="65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80%</a:t>
            </a:r>
            <a:r>
              <a:rPr lang="en" sz="1000"/>
              <a:t> of data for training</a:t>
            </a:r>
            <a:endParaRPr sz="1000"/>
          </a:p>
        </p:txBody>
      </p:sp>
      <p:sp>
        <p:nvSpPr>
          <p:cNvPr id="109" name="Google Shape;109;p16"/>
          <p:cNvSpPr txBox="1"/>
          <p:nvPr/>
        </p:nvSpPr>
        <p:spPr>
          <a:xfrm>
            <a:off x="5295975" y="4530025"/>
            <a:ext cx="19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20</a:t>
            </a:r>
            <a:r>
              <a:rPr lang="en">
                <a:solidFill>
                  <a:srgbClr val="FF0000"/>
                </a:solidFill>
              </a:rPr>
              <a:t>%</a:t>
            </a:r>
            <a:r>
              <a:rPr lang="en"/>
              <a:t> of data for test</a:t>
            </a:r>
            <a:endParaRPr/>
          </a:p>
        </p:txBody>
      </p:sp>
      <p:sp>
        <p:nvSpPr>
          <p:cNvPr id="110" name="Google Shape;110;p16"/>
          <p:cNvSpPr txBox="1"/>
          <p:nvPr/>
        </p:nvSpPr>
        <p:spPr>
          <a:xfrm>
            <a:off x="5083900" y="3476575"/>
            <a:ext cx="1811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Balanced vs imbalanced</a:t>
            </a:r>
            <a:endParaRPr sz="900"/>
          </a:p>
          <a:p>
            <a:pPr indent="0" lvl="0" marL="0" rtl="0" algn="l">
              <a:spcBef>
                <a:spcPts val="0"/>
              </a:spcBef>
              <a:spcAft>
                <a:spcPts val="0"/>
              </a:spcAft>
              <a:buNone/>
            </a:pPr>
            <a:r>
              <a:rPr lang="en" sz="900"/>
              <a:t>Regularized vs unregularized</a:t>
            </a:r>
            <a:endParaRPr sz="900"/>
          </a:p>
          <a:p>
            <a:pPr indent="0" lvl="0" marL="0" rtl="0" algn="l">
              <a:spcBef>
                <a:spcPts val="0"/>
              </a:spcBef>
              <a:spcAft>
                <a:spcPts val="0"/>
              </a:spcAft>
              <a:buNone/>
            </a:pPr>
            <a:r>
              <a:rPr lang="en" sz="900"/>
              <a:t>…</a:t>
            </a:r>
            <a:endParaRPr sz="900"/>
          </a:p>
        </p:txBody>
      </p:sp>
      <p:grpSp>
        <p:nvGrpSpPr>
          <p:cNvPr id="111" name="Google Shape;111;p16"/>
          <p:cNvGrpSpPr/>
          <p:nvPr/>
        </p:nvGrpSpPr>
        <p:grpSpPr>
          <a:xfrm>
            <a:off x="23999" y="561175"/>
            <a:ext cx="1787097" cy="1504900"/>
            <a:chOff x="-636650" y="1819300"/>
            <a:chExt cx="1858462" cy="1504900"/>
          </a:xfrm>
        </p:grpSpPr>
        <p:pic>
          <p:nvPicPr>
            <p:cNvPr id="112" name="Google Shape;112;p16"/>
            <p:cNvPicPr preferRelativeResize="0"/>
            <p:nvPr/>
          </p:nvPicPr>
          <p:blipFill rotWithShape="1">
            <a:blip r:embed="rId7">
              <a:alphaModFix/>
            </a:blip>
            <a:srcRect b="0" l="5979" r="0" t="0"/>
            <a:stretch/>
          </p:blipFill>
          <p:spPr>
            <a:xfrm>
              <a:off x="-636650" y="1819300"/>
              <a:ext cx="1811100" cy="1504900"/>
            </a:xfrm>
            <a:prstGeom prst="rect">
              <a:avLst/>
            </a:prstGeom>
            <a:noFill/>
            <a:ln>
              <a:noFill/>
            </a:ln>
          </p:spPr>
        </p:pic>
        <p:sp>
          <p:nvSpPr>
            <p:cNvPr id="113" name="Google Shape;113;p16"/>
            <p:cNvSpPr/>
            <p:nvPr/>
          </p:nvSpPr>
          <p:spPr>
            <a:xfrm>
              <a:off x="764012" y="2394100"/>
              <a:ext cx="457800" cy="48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structure -- Gene counts by sample (2018)</a:t>
            </a:r>
            <a:endParaRPr/>
          </a:p>
        </p:txBody>
      </p:sp>
      <p:grpSp>
        <p:nvGrpSpPr>
          <p:cNvPr id="119" name="Google Shape;119;p17"/>
          <p:cNvGrpSpPr/>
          <p:nvPr/>
        </p:nvGrpSpPr>
        <p:grpSpPr>
          <a:xfrm>
            <a:off x="1025661" y="1441652"/>
            <a:ext cx="7092667" cy="3519503"/>
            <a:chOff x="167350" y="992997"/>
            <a:chExt cx="5809376" cy="3101703"/>
          </a:xfrm>
        </p:grpSpPr>
        <p:pic>
          <p:nvPicPr>
            <p:cNvPr id="120" name="Google Shape;120;p17"/>
            <p:cNvPicPr preferRelativeResize="0"/>
            <p:nvPr/>
          </p:nvPicPr>
          <p:blipFill>
            <a:blip r:embed="rId3">
              <a:alphaModFix/>
            </a:blip>
            <a:stretch>
              <a:fillRect/>
            </a:stretch>
          </p:blipFill>
          <p:spPr>
            <a:xfrm>
              <a:off x="1115725" y="1736600"/>
              <a:ext cx="4861001" cy="2358100"/>
            </a:xfrm>
            <a:prstGeom prst="rect">
              <a:avLst/>
            </a:prstGeom>
            <a:noFill/>
            <a:ln>
              <a:noFill/>
            </a:ln>
          </p:spPr>
        </p:pic>
        <p:pic>
          <p:nvPicPr>
            <p:cNvPr id="121" name="Google Shape;121;p17"/>
            <p:cNvPicPr preferRelativeResize="0"/>
            <p:nvPr/>
          </p:nvPicPr>
          <p:blipFill>
            <a:blip r:embed="rId4">
              <a:alphaModFix/>
            </a:blip>
            <a:stretch>
              <a:fillRect/>
            </a:stretch>
          </p:blipFill>
          <p:spPr>
            <a:xfrm>
              <a:off x="781000" y="1997600"/>
              <a:ext cx="278925" cy="2019025"/>
            </a:xfrm>
            <a:prstGeom prst="rect">
              <a:avLst/>
            </a:prstGeom>
            <a:noFill/>
            <a:ln>
              <a:noFill/>
            </a:ln>
          </p:spPr>
        </p:pic>
        <p:sp>
          <p:nvSpPr>
            <p:cNvPr id="122" name="Google Shape;122;p17"/>
            <p:cNvSpPr txBox="1"/>
            <p:nvPr/>
          </p:nvSpPr>
          <p:spPr>
            <a:xfrm>
              <a:off x="167350" y="2807025"/>
              <a:ext cx="802500" cy="5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rPr>
                <a:t>G</a:t>
              </a:r>
              <a:r>
                <a:rPr lang="en">
                  <a:solidFill>
                    <a:srgbClr val="FF9900"/>
                  </a:solidFill>
                </a:rPr>
                <a:t>ene</a:t>
              </a:r>
              <a:endParaRPr>
                <a:solidFill>
                  <a:srgbClr val="FF9900"/>
                </a:solidFill>
              </a:endParaRPr>
            </a:p>
            <a:p>
              <a:pPr indent="0" lvl="0" marL="0" rtl="0" algn="l">
                <a:spcBef>
                  <a:spcPts val="0"/>
                </a:spcBef>
                <a:spcAft>
                  <a:spcPts val="0"/>
                </a:spcAft>
                <a:buNone/>
              </a:pPr>
              <a:r>
                <a:rPr lang="en">
                  <a:solidFill>
                    <a:srgbClr val="FF9900"/>
                  </a:solidFill>
                </a:rPr>
                <a:t>(</a:t>
              </a:r>
              <a:r>
                <a:rPr lang="en" sz="900">
                  <a:solidFill>
                    <a:srgbClr val="999999"/>
                  </a:solidFill>
                  <a:highlight>
                    <a:srgbClr val="FFFFFF"/>
                  </a:highlight>
                  <a:latin typeface="Verdana"/>
                  <a:ea typeface="Verdana"/>
                  <a:cs typeface="Verdana"/>
                  <a:sym typeface="Verdana"/>
                </a:rPr>
                <a:t>45,768</a:t>
              </a:r>
              <a:r>
                <a:rPr lang="en">
                  <a:solidFill>
                    <a:srgbClr val="FF9900"/>
                  </a:solidFill>
                </a:rPr>
                <a:t>)</a:t>
              </a:r>
              <a:endParaRPr>
                <a:solidFill>
                  <a:srgbClr val="FF9900"/>
                </a:solidFill>
              </a:endParaRPr>
            </a:p>
          </p:txBody>
        </p:sp>
        <p:pic>
          <p:nvPicPr>
            <p:cNvPr id="123" name="Google Shape;123;p17"/>
            <p:cNvPicPr preferRelativeResize="0"/>
            <p:nvPr/>
          </p:nvPicPr>
          <p:blipFill>
            <a:blip r:embed="rId5">
              <a:alphaModFix/>
            </a:blip>
            <a:stretch>
              <a:fillRect/>
            </a:stretch>
          </p:blipFill>
          <p:spPr>
            <a:xfrm>
              <a:off x="2138400" y="1450850"/>
              <a:ext cx="3276600" cy="285750"/>
            </a:xfrm>
            <a:prstGeom prst="rect">
              <a:avLst/>
            </a:prstGeom>
            <a:noFill/>
            <a:ln>
              <a:noFill/>
            </a:ln>
          </p:spPr>
        </p:pic>
        <p:sp>
          <p:nvSpPr>
            <p:cNvPr id="124" name="Google Shape;124;p17"/>
            <p:cNvSpPr txBox="1"/>
            <p:nvPr/>
          </p:nvSpPr>
          <p:spPr>
            <a:xfrm>
              <a:off x="3316503" y="992997"/>
              <a:ext cx="1119600" cy="54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S</a:t>
              </a:r>
              <a:r>
                <a:rPr lang="en">
                  <a:solidFill>
                    <a:schemeClr val="accent1"/>
                  </a:solidFill>
                </a:rPr>
                <a:t>amples</a:t>
              </a:r>
              <a:endParaRPr>
                <a:solidFill>
                  <a:schemeClr val="accent1"/>
                </a:solidFill>
              </a:endParaRPr>
            </a:p>
            <a:p>
              <a:pPr indent="0" lvl="0" marL="0" rtl="0" algn="l">
                <a:spcBef>
                  <a:spcPts val="0"/>
                </a:spcBef>
                <a:spcAft>
                  <a:spcPts val="0"/>
                </a:spcAft>
                <a:buNone/>
              </a:pPr>
              <a:r>
                <a:rPr lang="en">
                  <a:solidFill>
                    <a:schemeClr val="accent1"/>
                  </a:solidFill>
                </a:rPr>
                <a:t>  (</a:t>
              </a:r>
              <a:r>
                <a:rPr lang="en" sz="900">
                  <a:solidFill>
                    <a:srgbClr val="999999"/>
                  </a:solidFill>
                  <a:highlight>
                    <a:srgbClr val="FFFFFF"/>
                  </a:highlight>
                  <a:latin typeface="Verdana"/>
                  <a:ea typeface="Verdana"/>
                  <a:cs typeface="Verdana"/>
                  <a:sym typeface="Verdana"/>
                </a:rPr>
                <a:t>15,413</a:t>
              </a:r>
              <a:r>
                <a:rPr lang="en">
                  <a:solidFill>
                    <a:schemeClr val="accent1"/>
                  </a:solidFill>
                </a:rPr>
                <a:t>)</a:t>
              </a:r>
              <a:endParaRPr>
                <a:solidFill>
                  <a:schemeClr val="accent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 name="Shape 128"/>
        <p:cNvGrpSpPr/>
        <p:nvPr/>
      </p:nvGrpSpPr>
      <p:grpSpPr>
        <a:xfrm>
          <a:off x="0" y="0"/>
          <a:ext cx="0" cy="0"/>
          <a:chOff x="0" y="0"/>
          <a:chExt cx="0" cy="0"/>
        </a:xfrm>
      </p:grpSpPr>
      <p:sp>
        <p:nvSpPr>
          <p:cNvPr id="129" name="Google Shape;129;p18"/>
          <p:cNvSpPr/>
          <p:nvPr/>
        </p:nvSpPr>
        <p:spPr>
          <a:xfrm>
            <a:off x="2046825" y="1066025"/>
            <a:ext cx="3543000" cy="189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ph type="title"/>
          </p:nvPr>
        </p:nvSpPr>
        <p:spPr>
          <a:xfrm>
            <a:off x="311700" y="178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Cell types - why we can predict one from the other</a:t>
            </a:r>
            <a:endParaRPr sz="2020"/>
          </a:p>
        </p:txBody>
      </p:sp>
      <p:pic>
        <p:nvPicPr>
          <p:cNvPr id="131" name="Google Shape;131;p18"/>
          <p:cNvPicPr preferRelativeResize="0"/>
          <p:nvPr/>
        </p:nvPicPr>
        <p:blipFill>
          <a:blip r:embed="rId3">
            <a:alphaModFix/>
          </a:blip>
          <a:stretch>
            <a:fillRect/>
          </a:stretch>
        </p:blipFill>
        <p:spPr>
          <a:xfrm>
            <a:off x="2046829" y="1176401"/>
            <a:ext cx="3464997" cy="1732475"/>
          </a:xfrm>
          <a:prstGeom prst="rect">
            <a:avLst/>
          </a:prstGeom>
          <a:noFill/>
          <a:ln>
            <a:noFill/>
          </a:ln>
        </p:spPr>
      </p:pic>
      <p:pic>
        <p:nvPicPr>
          <p:cNvPr id="132" name="Google Shape;132;p18"/>
          <p:cNvPicPr preferRelativeResize="0"/>
          <p:nvPr/>
        </p:nvPicPr>
        <p:blipFill rotWithShape="1">
          <a:blip r:embed="rId4">
            <a:alphaModFix/>
          </a:blip>
          <a:srcRect b="0" l="4097" r="3821" t="0"/>
          <a:stretch/>
        </p:blipFill>
        <p:spPr>
          <a:xfrm>
            <a:off x="975800" y="3175675"/>
            <a:ext cx="5743232" cy="1891175"/>
          </a:xfrm>
          <a:prstGeom prst="rect">
            <a:avLst/>
          </a:prstGeom>
          <a:noFill/>
          <a:ln>
            <a:noFill/>
          </a:ln>
        </p:spPr>
      </p:pic>
      <p:sp>
        <p:nvSpPr>
          <p:cNvPr id="133" name="Google Shape;133;p18"/>
          <p:cNvSpPr/>
          <p:nvPr/>
        </p:nvSpPr>
        <p:spPr>
          <a:xfrm>
            <a:off x="691725" y="3507850"/>
            <a:ext cx="6616200" cy="572700"/>
          </a:xfrm>
          <a:prstGeom prst="rect">
            <a:avLst/>
          </a:prstGeom>
          <a:no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134" name="Google Shape;134;p18"/>
          <p:cNvSpPr/>
          <p:nvPr/>
        </p:nvSpPr>
        <p:spPr>
          <a:xfrm>
            <a:off x="4351325" y="1348125"/>
            <a:ext cx="535500" cy="1441800"/>
          </a:xfrm>
          <a:prstGeom prst="rect">
            <a:avLst/>
          </a:prstGeom>
          <a:no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cxnSp>
        <p:nvCxnSpPr>
          <p:cNvPr id="135" name="Google Shape;135;p18"/>
          <p:cNvCxnSpPr>
            <a:stCxn id="134" idx="2"/>
          </p:cNvCxnSpPr>
          <p:nvPr/>
        </p:nvCxnSpPr>
        <p:spPr>
          <a:xfrm>
            <a:off x="4619075" y="2789925"/>
            <a:ext cx="0" cy="717900"/>
          </a:xfrm>
          <a:prstGeom prst="straightConnector1">
            <a:avLst/>
          </a:prstGeom>
          <a:noFill/>
          <a:ln cap="flat" cmpd="sng" w="28575">
            <a:solidFill>
              <a:schemeClr val="dk2"/>
            </a:solidFill>
            <a:prstDash val="solid"/>
            <a:round/>
            <a:headEnd len="med" w="med" type="none"/>
            <a:tailEnd len="med" w="med" type="triangle"/>
          </a:ln>
        </p:spPr>
      </p:cxnSp>
      <p:pic>
        <p:nvPicPr>
          <p:cNvPr id="136" name="Google Shape;136;p18"/>
          <p:cNvPicPr preferRelativeResize="0"/>
          <p:nvPr/>
        </p:nvPicPr>
        <p:blipFill>
          <a:blip r:embed="rId5">
            <a:alphaModFix/>
          </a:blip>
          <a:stretch>
            <a:fillRect/>
          </a:stretch>
        </p:blipFill>
        <p:spPr>
          <a:xfrm>
            <a:off x="6335954" y="445025"/>
            <a:ext cx="2544373" cy="2273700"/>
          </a:xfrm>
          <a:prstGeom prst="rect">
            <a:avLst/>
          </a:prstGeom>
          <a:noFill/>
          <a:ln>
            <a:noFill/>
          </a:ln>
        </p:spPr>
      </p:pic>
      <p:sp>
        <p:nvSpPr>
          <p:cNvPr id="137" name="Google Shape;137;p18"/>
          <p:cNvSpPr/>
          <p:nvPr/>
        </p:nvSpPr>
        <p:spPr>
          <a:xfrm>
            <a:off x="3570325" y="1348125"/>
            <a:ext cx="710400" cy="1478400"/>
          </a:xfrm>
          <a:prstGeom prst="rect">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txBox="1"/>
          <p:nvPr/>
        </p:nvSpPr>
        <p:spPr>
          <a:xfrm>
            <a:off x="0" y="1176400"/>
            <a:ext cx="2046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GABAergic neurons</a:t>
            </a:r>
            <a:r>
              <a:rPr lang="en"/>
              <a:t>: inhibitory neurons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VISp</a:t>
            </a:r>
            <a:r>
              <a:rPr lang="en"/>
              <a:t>: primary visual sensory cortex area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4" name="Google Shape;14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19"/>
          <p:cNvPicPr preferRelativeResize="0"/>
          <p:nvPr/>
        </p:nvPicPr>
        <p:blipFill>
          <a:blip r:embed="rId3">
            <a:alphaModFix/>
          </a:blip>
          <a:stretch>
            <a:fillRect/>
          </a:stretch>
        </p:blipFill>
        <p:spPr>
          <a:xfrm>
            <a:off x="814500" y="1152475"/>
            <a:ext cx="8390277" cy="255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193475" y="6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dataset</a:t>
            </a:r>
            <a:endParaRPr/>
          </a:p>
        </p:txBody>
      </p:sp>
      <p:sp>
        <p:nvSpPr>
          <p:cNvPr id="151" name="Google Shape;151;p20"/>
          <p:cNvSpPr txBox="1"/>
          <p:nvPr>
            <p:ph idx="1" type="body"/>
          </p:nvPr>
        </p:nvSpPr>
        <p:spPr>
          <a:xfrm>
            <a:off x="122550" y="682700"/>
            <a:ext cx="8780700" cy="1061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300">
                <a:solidFill>
                  <a:schemeClr val="dk1"/>
                </a:solidFill>
              </a:rPr>
              <a:t>Origin of data </a:t>
            </a:r>
            <a:endParaRPr sz="1300">
              <a:solidFill>
                <a:schemeClr val="dk1"/>
              </a:solidFill>
            </a:endParaRPr>
          </a:p>
          <a:p>
            <a:pPr indent="-311150" lvl="0" marL="457200" rtl="0" algn="l">
              <a:lnSpc>
                <a:spcPct val="100000"/>
              </a:lnSpc>
              <a:spcBef>
                <a:spcPts val="0"/>
              </a:spcBef>
              <a:spcAft>
                <a:spcPts val="0"/>
              </a:spcAft>
              <a:buClr>
                <a:schemeClr val="dk1"/>
              </a:buClr>
              <a:buSzPts val="1300"/>
              <a:buAutoNum type="arabicPeriod"/>
            </a:pPr>
            <a:r>
              <a:rPr lang="en" sz="1300">
                <a:solidFill>
                  <a:schemeClr val="dk1"/>
                </a:solidFill>
              </a:rPr>
              <a:t>High-quality dissociation-based scRNAseq data (Tasic et al, 2018) </a:t>
            </a:r>
            <a:r>
              <a:rPr b="1" lang="en" sz="1700">
                <a:solidFill>
                  <a:schemeClr val="dk1"/>
                </a:solidFill>
              </a:rPr>
              <a:t>→</a:t>
            </a:r>
            <a:r>
              <a:rPr lang="en" sz="1300">
                <a:solidFill>
                  <a:schemeClr val="dk1"/>
                </a:solidFill>
              </a:rPr>
              <a:t> </a:t>
            </a:r>
            <a:r>
              <a:rPr i="1" lang="en" sz="1300">
                <a:solidFill>
                  <a:schemeClr val="dk1"/>
                </a:solidFill>
              </a:rPr>
              <a:t>Training data set to build and test model</a:t>
            </a:r>
            <a:endParaRPr i="1" sz="1300">
              <a:solidFill>
                <a:schemeClr val="dk1"/>
              </a:solidFill>
            </a:endParaRPr>
          </a:p>
          <a:p>
            <a:pPr indent="-311150" lvl="0" marL="457200" rtl="0" algn="l">
              <a:lnSpc>
                <a:spcPct val="100000"/>
              </a:lnSpc>
              <a:spcBef>
                <a:spcPts val="0"/>
              </a:spcBef>
              <a:spcAft>
                <a:spcPts val="0"/>
              </a:spcAft>
              <a:buClr>
                <a:schemeClr val="dk1"/>
              </a:buClr>
              <a:buSzPts val="1300"/>
              <a:buAutoNum type="arabicPeriod"/>
            </a:pPr>
            <a:r>
              <a:rPr lang="en" sz="1300">
                <a:solidFill>
                  <a:schemeClr val="dk1"/>
                </a:solidFill>
              </a:rPr>
              <a:t>Patch-seq data (Gouwens et al, 2020) </a:t>
            </a:r>
            <a:r>
              <a:rPr lang="en" sz="1700">
                <a:solidFill>
                  <a:schemeClr val="dk1"/>
                </a:solidFill>
              </a:rPr>
              <a:t>→</a:t>
            </a:r>
            <a:r>
              <a:rPr lang="en" sz="1300">
                <a:solidFill>
                  <a:schemeClr val="dk1"/>
                </a:solidFill>
              </a:rPr>
              <a:t> </a:t>
            </a:r>
            <a:r>
              <a:rPr i="1" lang="en" sz="1300">
                <a:solidFill>
                  <a:schemeClr val="dk1"/>
                </a:solidFill>
              </a:rPr>
              <a:t>Data to predict cell type</a:t>
            </a:r>
            <a:endParaRPr b="1" i="1"/>
          </a:p>
        </p:txBody>
      </p:sp>
      <p:pic>
        <p:nvPicPr>
          <p:cNvPr id="152" name="Google Shape;152;p20"/>
          <p:cNvPicPr preferRelativeResize="0"/>
          <p:nvPr/>
        </p:nvPicPr>
        <p:blipFill rotWithShape="1">
          <a:blip r:embed="rId3">
            <a:alphaModFix/>
          </a:blip>
          <a:srcRect b="21923" l="-5395" r="27543" t="0"/>
          <a:stretch/>
        </p:blipFill>
        <p:spPr>
          <a:xfrm>
            <a:off x="5308250" y="1484387"/>
            <a:ext cx="3794084" cy="1586425"/>
          </a:xfrm>
          <a:prstGeom prst="rect">
            <a:avLst/>
          </a:prstGeom>
          <a:noFill/>
          <a:ln>
            <a:noFill/>
          </a:ln>
        </p:spPr>
      </p:pic>
      <p:sp>
        <p:nvSpPr>
          <p:cNvPr id="153" name="Google Shape;153;p20"/>
          <p:cNvSpPr txBox="1"/>
          <p:nvPr/>
        </p:nvSpPr>
        <p:spPr>
          <a:xfrm>
            <a:off x="193475" y="1484375"/>
            <a:ext cx="53898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Data structure of 2018 training data</a:t>
            </a:r>
            <a:endParaRPr b="1"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Gene expression data matrices</a:t>
            </a:r>
            <a:endParaRPr sz="1300">
              <a:solidFill>
                <a:schemeClr val="dk1"/>
              </a:solidFill>
            </a:endParaRPr>
          </a:p>
          <a:p>
            <a:pPr indent="-311150" lvl="1" marL="914400" rtl="0" algn="l">
              <a:spcBef>
                <a:spcPts val="0"/>
              </a:spcBef>
              <a:spcAft>
                <a:spcPts val="0"/>
              </a:spcAft>
              <a:buClr>
                <a:schemeClr val="dk1"/>
              </a:buClr>
              <a:buSzPts val="1300"/>
              <a:buChar char="○"/>
            </a:pPr>
            <a:r>
              <a:rPr lang="en" sz="1300" u="sng">
                <a:solidFill>
                  <a:schemeClr val="dk1"/>
                </a:solidFill>
              </a:rPr>
              <a:t>Exon count matrix:</a:t>
            </a:r>
            <a:r>
              <a:rPr lang="en" sz="1300">
                <a:solidFill>
                  <a:schemeClr val="dk1"/>
                </a:solidFill>
              </a:rPr>
              <a:t> matrix of read counts obtained for each (gene, sample/cell) based on alignment to </a:t>
            </a:r>
            <a:r>
              <a:rPr i="1" lang="en" sz="1300">
                <a:solidFill>
                  <a:schemeClr val="dk1"/>
                </a:solidFill>
              </a:rPr>
              <a:t>exons</a:t>
            </a:r>
            <a:endParaRPr i="1" sz="1300">
              <a:solidFill>
                <a:schemeClr val="dk1"/>
              </a:solidFill>
            </a:endParaRPr>
          </a:p>
          <a:p>
            <a:pPr indent="-311150" lvl="1" marL="914400" rtl="0" algn="l">
              <a:spcBef>
                <a:spcPts val="0"/>
              </a:spcBef>
              <a:spcAft>
                <a:spcPts val="0"/>
              </a:spcAft>
              <a:buClr>
                <a:schemeClr val="dk1"/>
              </a:buClr>
              <a:buSzPts val="1300"/>
              <a:buChar char="○"/>
            </a:pPr>
            <a:r>
              <a:rPr lang="en" sz="1300" u="sng">
                <a:solidFill>
                  <a:schemeClr val="dk1"/>
                </a:solidFill>
              </a:rPr>
              <a:t>Intron count matrix:</a:t>
            </a:r>
            <a:r>
              <a:rPr lang="en" sz="1300">
                <a:solidFill>
                  <a:schemeClr val="dk1"/>
                </a:solidFill>
              </a:rPr>
              <a:t> matrix of read counts obtained for each (gene, sample/cell) based on alignment to </a:t>
            </a:r>
            <a:r>
              <a:rPr i="1" lang="en" sz="1300">
                <a:solidFill>
                  <a:schemeClr val="dk1"/>
                </a:solidFill>
              </a:rPr>
              <a:t>introns</a:t>
            </a:r>
            <a:endParaRPr i="1"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Row x column = gene identifiers x cell identifier </a:t>
            </a:r>
            <a:endParaRPr b="1" sz="1300">
              <a:solidFill>
                <a:schemeClr val="dk1"/>
              </a:solidFill>
            </a:endParaRPr>
          </a:p>
          <a:p>
            <a:pPr indent="0" lvl="0" marL="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Sample information matrix</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Contains information for each cell, including cell type in “cluster” column</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Row x column = cell x sample features</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en" sz="1300">
                <a:solidFill>
                  <a:schemeClr val="dk1"/>
                </a:solidFill>
              </a:rPr>
              <a:t>The expression values of genes within each cell will be the features used to build our model in predicting cell type</a:t>
            </a:r>
            <a:endParaRPr b="1" sz="13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154" name="Google Shape;154;p20"/>
          <p:cNvPicPr preferRelativeResize="0"/>
          <p:nvPr/>
        </p:nvPicPr>
        <p:blipFill rotWithShape="1">
          <a:blip r:embed="rId4">
            <a:alphaModFix/>
          </a:blip>
          <a:srcRect b="28212" l="0" r="15433" t="0"/>
          <a:stretch/>
        </p:blipFill>
        <p:spPr>
          <a:xfrm>
            <a:off x="5557375" y="3369850"/>
            <a:ext cx="3481349" cy="1707380"/>
          </a:xfrm>
          <a:prstGeom prst="rect">
            <a:avLst/>
          </a:prstGeom>
          <a:noFill/>
          <a:ln>
            <a:noFill/>
          </a:ln>
        </p:spPr>
      </p:pic>
      <p:sp>
        <p:nvSpPr>
          <p:cNvPr id="155" name="Google Shape;155;p20"/>
          <p:cNvSpPr/>
          <p:nvPr/>
        </p:nvSpPr>
        <p:spPr>
          <a:xfrm>
            <a:off x="8631625" y="3921675"/>
            <a:ext cx="470700" cy="115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5961325" y="1684950"/>
            <a:ext cx="470700" cy="21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5557375" y="3571550"/>
            <a:ext cx="403800" cy="21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txBox="1"/>
          <p:nvPr/>
        </p:nvSpPr>
        <p:spPr>
          <a:xfrm>
            <a:off x="7340725" y="2061175"/>
            <a:ext cx="162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rPr>
              <a:t>Sample/cell identifier</a:t>
            </a:r>
            <a:endParaRPr b="1" sz="1000">
              <a:solidFill>
                <a:srgbClr val="FF0000"/>
              </a:solidFill>
            </a:endParaRPr>
          </a:p>
        </p:txBody>
      </p:sp>
      <p:sp>
        <p:nvSpPr>
          <p:cNvPr id="159" name="Google Shape;159;p20"/>
          <p:cNvSpPr txBox="1"/>
          <p:nvPr/>
        </p:nvSpPr>
        <p:spPr>
          <a:xfrm>
            <a:off x="5583275" y="2318625"/>
            <a:ext cx="129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rPr>
              <a:t>gene identifier</a:t>
            </a:r>
            <a:endParaRPr b="1" sz="1000">
              <a:solidFill>
                <a:srgbClr val="FF0000"/>
              </a:solidFill>
            </a:endParaRPr>
          </a:p>
        </p:txBody>
      </p:sp>
      <p:sp>
        <p:nvSpPr>
          <p:cNvPr id="160" name="Google Shape;160;p20"/>
          <p:cNvSpPr txBox="1"/>
          <p:nvPr/>
        </p:nvSpPr>
        <p:spPr>
          <a:xfrm>
            <a:off x="7209150" y="2586588"/>
            <a:ext cx="169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rPr>
              <a:t>Read counts/</a:t>
            </a:r>
            <a:endParaRPr b="1" sz="1000">
              <a:solidFill>
                <a:srgbClr val="FF0000"/>
              </a:solidFill>
            </a:endParaRPr>
          </a:p>
          <a:p>
            <a:pPr indent="0" lvl="0" marL="0" rtl="0" algn="l">
              <a:spcBef>
                <a:spcPts val="0"/>
              </a:spcBef>
              <a:spcAft>
                <a:spcPts val="0"/>
              </a:spcAft>
              <a:buNone/>
            </a:pPr>
            <a:r>
              <a:rPr b="1" lang="en" sz="1000">
                <a:solidFill>
                  <a:srgbClr val="FF0000"/>
                </a:solidFill>
              </a:rPr>
              <a:t>expression values</a:t>
            </a:r>
            <a:endParaRPr b="1" sz="1000">
              <a:solidFill>
                <a:srgbClr val="FF0000"/>
              </a:solidFill>
            </a:endParaRPr>
          </a:p>
        </p:txBody>
      </p:sp>
      <p:sp>
        <p:nvSpPr>
          <p:cNvPr id="161" name="Google Shape;161;p20"/>
          <p:cNvSpPr txBox="1"/>
          <p:nvPr/>
        </p:nvSpPr>
        <p:spPr>
          <a:xfrm>
            <a:off x="7049050" y="3679825"/>
            <a:ext cx="149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rPr>
              <a:t>Sample/cell features</a:t>
            </a:r>
            <a:endParaRPr b="1" sz="1000">
              <a:solidFill>
                <a:srgbClr val="FF0000"/>
              </a:solidFill>
            </a:endParaRPr>
          </a:p>
        </p:txBody>
      </p:sp>
      <p:sp>
        <p:nvSpPr>
          <p:cNvPr id="162" name="Google Shape;162;p20"/>
          <p:cNvSpPr txBox="1"/>
          <p:nvPr/>
        </p:nvSpPr>
        <p:spPr>
          <a:xfrm>
            <a:off x="5551225" y="4168038"/>
            <a:ext cx="129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rPr>
              <a:t>Sample/cell identifier</a:t>
            </a:r>
            <a:endParaRPr b="1" sz="10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311700" y="219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66"/>
              <a:t>Our analysis pipeline</a:t>
            </a:r>
            <a:endParaRPr sz="3466"/>
          </a:p>
        </p:txBody>
      </p:sp>
      <p:sp>
        <p:nvSpPr>
          <p:cNvPr id="168" name="Google Shape;168;p21"/>
          <p:cNvSpPr txBox="1"/>
          <p:nvPr>
            <p:ph idx="1" type="body"/>
          </p:nvPr>
        </p:nvSpPr>
        <p:spPr>
          <a:xfrm>
            <a:off x="401350" y="10090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lang="en">
                <a:solidFill>
                  <a:schemeClr val="dk1"/>
                </a:solidFill>
              </a:rPr>
              <a:t>scRNAseq analysis (Seurat)</a:t>
            </a:r>
            <a:endParaRPr>
              <a:solidFill>
                <a:schemeClr val="dk1"/>
              </a:solidFill>
            </a:endParaRPr>
          </a:p>
          <a:p>
            <a:pPr indent="-323850" lvl="1" marL="914400" rtl="0" algn="l">
              <a:spcBef>
                <a:spcPts val="0"/>
              </a:spcBef>
              <a:spcAft>
                <a:spcPts val="0"/>
              </a:spcAft>
              <a:buClr>
                <a:schemeClr val="dk1"/>
              </a:buClr>
              <a:buSzPts val="1500"/>
              <a:buAutoNum type="alphaLcPeriod"/>
            </a:pPr>
            <a:r>
              <a:rPr lang="en" sz="1500">
                <a:solidFill>
                  <a:schemeClr val="dk1"/>
                </a:solidFill>
              </a:rPr>
              <a:t>Quality control</a:t>
            </a:r>
            <a:endParaRPr sz="1500">
              <a:solidFill>
                <a:schemeClr val="dk1"/>
              </a:solidFill>
            </a:endParaRPr>
          </a:p>
          <a:p>
            <a:pPr indent="-323850" lvl="1" marL="914400" rtl="0" algn="l">
              <a:spcBef>
                <a:spcPts val="0"/>
              </a:spcBef>
              <a:spcAft>
                <a:spcPts val="0"/>
              </a:spcAft>
              <a:buClr>
                <a:schemeClr val="dk1"/>
              </a:buClr>
              <a:buSzPts val="1500"/>
              <a:buAutoNum type="alphaLcPeriod"/>
            </a:pPr>
            <a:r>
              <a:rPr lang="en" sz="1500">
                <a:solidFill>
                  <a:schemeClr val="dk1"/>
                </a:solidFill>
              </a:rPr>
              <a:t>Normalization</a:t>
            </a:r>
            <a:endParaRPr sz="1500">
              <a:solidFill>
                <a:schemeClr val="dk1"/>
              </a:solidFill>
            </a:endParaRPr>
          </a:p>
          <a:p>
            <a:pPr indent="-323850" lvl="2" marL="1371600" rtl="0" algn="l">
              <a:spcBef>
                <a:spcPts val="0"/>
              </a:spcBef>
              <a:spcAft>
                <a:spcPts val="0"/>
              </a:spcAft>
              <a:buClr>
                <a:schemeClr val="dk1"/>
              </a:buClr>
              <a:buSzPts val="1500"/>
              <a:buAutoNum type="romanLcPeriod"/>
            </a:pPr>
            <a:r>
              <a:rPr lang="en" sz="1500">
                <a:solidFill>
                  <a:schemeClr val="dk1"/>
                </a:solidFill>
              </a:rPr>
              <a:t>Reduce systematic bias by CPM</a:t>
            </a:r>
            <a:endParaRPr sz="1500">
              <a:solidFill>
                <a:schemeClr val="dk1"/>
              </a:solidFill>
            </a:endParaRPr>
          </a:p>
          <a:p>
            <a:pPr indent="-323850" lvl="1" marL="914400" rtl="0" algn="l">
              <a:spcBef>
                <a:spcPts val="0"/>
              </a:spcBef>
              <a:spcAft>
                <a:spcPts val="0"/>
              </a:spcAft>
              <a:buClr>
                <a:schemeClr val="dk1"/>
              </a:buClr>
              <a:buSzPts val="1500"/>
              <a:buAutoNum type="alphaLcPeriod"/>
            </a:pPr>
            <a:r>
              <a:rPr lang="en" sz="1500">
                <a:solidFill>
                  <a:schemeClr val="dk1"/>
                </a:solidFill>
              </a:rPr>
              <a:t>Feature selection</a:t>
            </a:r>
            <a:endParaRPr sz="1500">
              <a:solidFill>
                <a:schemeClr val="dk1"/>
              </a:solidFill>
            </a:endParaRPr>
          </a:p>
          <a:p>
            <a:pPr indent="-323850" lvl="2" marL="1371600" rtl="0" algn="l">
              <a:spcBef>
                <a:spcPts val="0"/>
              </a:spcBef>
              <a:spcAft>
                <a:spcPts val="0"/>
              </a:spcAft>
              <a:buClr>
                <a:schemeClr val="dk1"/>
              </a:buClr>
              <a:buSzPts val="1500"/>
              <a:buAutoNum type="romanLcPeriod"/>
            </a:pPr>
            <a:r>
              <a:rPr lang="en" sz="1500">
                <a:solidFill>
                  <a:schemeClr val="dk1"/>
                </a:solidFill>
              </a:rPr>
              <a:t>Find high variance genes</a:t>
            </a:r>
            <a:endParaRPr sz="1500">
              <a:solidFill>
                <a:schemeClr val="dk1"/>
              </a:solidFill>
            </a:endParaRPr>
          </a:p>
          <a:p>
            <a:pPr indent="-323850" lvl="1" marL="914400" rtl="0" algn="l">
              <a:spcBef>
                <a:spcPts val="0"/>
              </a:spcBef>
              <a:spcAft>
                <a:spcPts val="0"/>
              </a:spcAft>
              <a:buClr>
                <a:schemeClr val="dk1"/>
              </a:buClr>
              <a:buSzPts val="1500"/>
              <a:buAutoNum type="alphaLcPeriod"/>
            </a:pPr>
            <a:r>
              <a:rPr lang="en" sz="1500">
                <a:solidFill>
                  <a:schemeClr val="dk1"/>
                </a:solidFill>
              </a:rPr>
              <a:t>Dimensionality reduction - PCA</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Model selection and performance evaluation</a:t>
            </a:r>
            <a:endParaRPr>
              <a:solidFill>
                <a:schemeClr val="dk1"/>
              </a:solidFill>
            </a:endParaRPr>
          </a:p>
          <a:p>
            <a:pPr indent="-323850" lvl="1" marL="914400" rtl="0" algn="l">
              <a:spcBef>
                <a:spcPts val="0"/>
              </a:spcBef>
              <a:spcAft>
                <a:spcPts val="0"/>
              </a:spcAft>
              <a:buClr>
                <a:schemeClr val="dk1"/>
              </a:buClr>
              <a:buSzPts val="1500"/>
              <a:buAutoNum type="alphaLcPeriod"/>
            </a:pPr>
            <a:r>
              <a:rPr lang="en" sz="1500">
                <a:solidFill>
                  <a:schemeClr val="dk1"/>
                </a:solidFill>
              </a:rPr>
              <a:t>AUC curves</a:t>
            </a:r>
            <a:endParaRPr sz="1500">
              <a:solidFill>
                <a:schemeClr val="dk1"/>
              </a:solidFill>
            </a:endParaRPr>
          </a:p>
          <a:p>
            <a:pPr indent="-323850" lvl="1" marL="914400" rtl="0" algn="l">
              <a:spcBef>
                <a:spcPts val="0"/>
              </a:spcBef>
              <a:spcAft>
                <a:spcPts val="0"/>
              </a:spcAft>
              <a:buClr>
                <a:schemeClr val="dk1"/>
              </a:buClr>
              <a:buSzPts val="1500"/>
              <a:buAutoNum type="alphaLcPeriod"/>
            </a:pPr>
            <a:r>
              <a:rPr lang="en" sz="1500">
                <a:solidFill>
                  <a:schemeClr val="dk1"/>
                </a:solidFill>
              </a:rPr>
              <a:t>Test models on simulated contaminated data</a:t>
            </a:r>
            <a:endParaRPr sz="1500">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Evaluating our prediction</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Compare PCA plots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Questions and next step</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